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03" r:id="rId3"/>
  </p:sldMasterIdLst>
  <p:notesMasterIdLst>
    <p:notesMasterId r:id="rId50"/>
  </p:notesMasterIdLst>
  <p:handoutMasterIdLst>
    <p:handoutMasterId r:id="rId51"/>
  </p:handoutMasterIdLst>
  <p:sldIdLst>
    <p:sldId id="539" r:id="rId4"/>
    <p:sldId id="562" r:id="rId5"/>
    <p:sldId id="527" r:id="rId6"/>
    <p:sldId id="436" r:id="rId7"/>
    <p:sldId id="384" r:id="rId8"/>
    <p:sldId id="522" r:id="rId9"/>
    <p:sldId id="523" r:id="rId10"/>
    <p:sldId id="563" r:id="rId11"/>
    <p:sldId id="526" r:id="rId12"/>
    <p:sldId id="547" r:id="rId13"/>
    <p:sldId id="549" r:id="rId14"/>
    <p:sldId id="554" r:id="rId15"/>
    <p:sldId id="509" r:id="rId16"/>
    <p:sldId id="552" r:id="rId17"/>
    <p:sldId id="559" r:id="rId18"/>
    <p:sldId id="560" r:id="rId19"/>
    <p:sldId id="564" r:id="rId20"/>
    <p:sldId id="556" r:id="rId21"/>
    <p:sldId id="565" r:id="rId22"/>
    <p:sldId id="585" r:id="rId23"/>
    <p:sldId id="588" r:id="rId24"/>
    <p:sldId id="589" r:id="rId25"/>
    <p:sldId id="586" r:id="rId26"/>
    <p:sldId id="587" r:id="rId27"/>
    <p:sldId id="566" r:id="rId28"/>
    <p:sldId id="567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5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583" r:id="rId45"/>
    <p:sldId id="584" r:id="rId46"/>
    <p:sldId id="542" r:id="rId47"/>
    <p:sldId id="457" r:id="rId48"/>
    <p:sldId id="337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 Drábková" initials="ID" lastIdx="1" clrIdx="0"/>
  <p:cmAuthor id="1" name="Anna Veselská" initials="AV" lastIdx="5" clrIdx="1"/>
  <p:cmAuthor id="2" name="jana dvorackova" initials="j" lastIdx="20" clrIdx="2"/>
  <p:cmAuthor id="3" name="Anna Veselská" initials="" lastIdx="3" clrIdx="3"/>
  <p:cmAuthor id="4" name="Markéta Šulcová" initials="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9E7A7"/>
    <a:srgbClr val="FFFF00"/>
    <a:srgbClr val="FFE7E1"/>
    <a:srgbClr val="FFF5F3"/>
    <a:srgbClr val="A3E7FF"/>
    <a:srgbClr val="F03741"/>
    <a:srgbClr val="CC99FF"/>
    <a:srgbClr val="33CC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03" autoAdjust="0"/>
    <p:restoredTop sz="95934" autoAdjust="0"/>
  </p:normalViewPr>
  <p:slideViewPr>
    <p:cSldViewPr>
      <p:cViewPr>
        <p:scale>
          <a:sx n="100" d="100"/>
          <a:sy n="100" d="100"/>
        </p:scale>
        <p:origin x="-194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E86A-B754-40D2-AD54-347824F896AE}" type="datetimeFigureOut">
              <a:rPr lang="cs-CZ" smtClean="0"/>
              <a:pPr/>
              <a:t>05.09.2017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E3A5-D349-455B-8A18-D9DF8186DF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2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FE3-DC78-4ED0-8E60-15BDEC73F7D1}" type="datetimeFigureOut">
              <a:rPr lang="cs-CZ" smtClean="0"/>
              <a:pPr/>
              <a:t>05.09.2017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F018-F138-4E8B-87F4-8274E124F7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2518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076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2660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Shape 937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72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Shape 97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cs-CZ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079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Shape 979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cs-CZ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07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248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6" name="Shape 99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0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57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Shape 10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0747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9687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798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Shape 10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3632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3803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843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Shape 10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491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Shape 10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8697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Shape 105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7609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Shape 10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02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8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741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0245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5817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2" name="Shape 1082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37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1" name="Shape 1091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8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Zde je znázorněn životní cyklus projektu. </a:t>
            </a:r>
          </a:p>
        </p:txBody>
      </p:sp>
      <p:sp>
        <p:nvSpPr>
          <p:cNvPr id="1097" name="Shape 10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0601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44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8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83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 a společnost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kontextu dynamických společenských a technologických proměn a výzev 21. století;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principy čtvrté průmyslové revoluce;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digitalizace, virtuální realita a umělá inteligence;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média a sociální sítě;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demografické proměny - stárnutí a fragmentace společnosti;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migrace a integrace;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rovné příležitosti a nediskriminace; </a:t>
            </a:r>
          </a:p>
          <a:p>
            <a:pPr marL="228600" indent="-228600">
              <a:buAutoNum type="arabicParenBoth"/>
            </a:pPr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zdraví, psychosociální rozvoj a spiritualita</a:t>
            </a:r>
          </a:p>
          <a:p>
            <a:pPr marL="228600" indent="-228600">
              <a:buAutoNum type="arabicParenBoth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 a prostředí pro jeho život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kontextu udržitelného rozvoje krajiny, regionů, měst a obcí a stavební kultury;</a:t>
            </a:r>
          </a:p>
          <a:p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(8) globalizace a regionalizace;</a:t>
            </a:r>
          </a:p>
          <a:p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(9) architektura, urbanismus a životní prostor; </a:t>
            </a:r>
          </a:p>
          <a:p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(10) udržitelnost a životní prostředí; </a:t>
            </a:r>
          </a:p>
          <a:p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(11) propojení fyzické a virtuální; </a:t>
            </a:r>
          </a:p>
          <a:p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(12) společenské výzvy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 a ekonomika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kontextu objevení nových konkurenčních výhod a rozvoje kompetencí pro 21. století;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(13) udržitelný růst a nové konkurenční výhody;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(14) inovační kultura, kreativní ekosystém;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(15) design, designové myšlení a inovace;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(16) nové strategické nemateriální zdroje;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(17) digitální a kreativní ekonomika;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(18) média a technologie;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(19) zakládání podniků, kultura a etika podnikání;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(20) klastrování a strategické síťování; </a:t>
            </a:r>
            <a:endParaRPr lang="en-GB" sz="12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 a společenský systém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kontextu interakce mezi občanem a státem, veřejných politik, správy a veřejných služeb orientovaných na občana.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(21) participace občanů na státní správě a komunálním životě;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(22) ochrana práv duševního vlastnictví, otevřené inovace, velká data;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(23) strategická podpora výzkumu, vývoje a inovací;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(24) odpovědný výzkum, vývoj a inovace a společenská odpovědnost organizací;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(25) tvorba a hodnocení veřejných politik a intervencí; </a:t>
            </a:r>
          </a:p>
          <a:p>
            <a:pPr marL="0" algn="l" defTabSz="914400" rtl="0" eaLnBrk="1" latinLnBrk="0" hangingPunct="1"/>
            <a:r>
              <a:rPr lang="cs-CZ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(26) veřejné služby orientované na občana. </a:t>
            </a:r>
            <a:endParaRPr lang="en-GB" sz="12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67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78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247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7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12337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E992-7972-427A-AFB7-63AE18DA1A5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8DB1-C0DF-4383-9BE8-0FE01600F52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DD5-99DB-47CB-BA81-6A66B0A9A75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78D-312C-49A6-8307-6C7D0D2DF5C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649B-195D-4A17-9F86-52F406806B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9BD1-E7F2-48AB-9A24-264EB1414A9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C7D-9F32-4E89-AC0A-74E7EEFFB24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AFE6-9992-4691-9EAB-B7805A6646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570B-CBDD-40C7-AC30-86C09FF9F40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ADF7-81BE-42CC-9007-F4027F652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50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AA9-E4F9-4FCE-BF70-5A1729F1F5E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E992-7972-427A-AFB7-63AE18DA1A5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8DB1-C0DF-4383-9BE8-0FE01600F52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DD5-99DB-47CB-BA81-6A66B0A9A75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78D-312C-49A6-8307-6C7D0D2DF5C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649B-195D-4A17-9F86-52F406806B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9BD1-E7F2-48AB-9A24-264EB1414A9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C7D-9F32-4E89-AC0A-74E7EEFFB24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AFE6-9992-4691-9EAB-B7805A6646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570B-CBDD-40C7-AC30-86C09FF9F40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69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31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79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 smtClean="0"/>
              <a:t>Klepnutím vložte nadpis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 smtClean="0"/>
              <a:t>Klepnutím vložte pozici přednášejícího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místo/akci 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2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mbria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378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ADF7-81BE-42CC-9007-F4027F652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AA9-E4F9-4FCE-BF70-5A1729F1F5E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715" r:id="rId6"/>
    <p:sldLayoutId id="2147483741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0B75-082B-4848-AE23-DB507E01373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0B75-082B-4848-AE23-DB507E01373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tiff"/><Relationship Id="rId18" Type="http://schemas.openxmlformats.org/officeDocument/2006/relationships/image" Target="../media/image58.tiff"/><Relationship Id="rId26" Type="http://schemas.openxmlformats.org/officeDocument/2006/relationships/image" Target="../media/image64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tiff"/><Relationship Id="rId17" Type="http://schemas.openxmlformats.org/officeDocument/2006/relationships/image" Target="../media/image57.tiff"/><Relationship Id="rId25" Type="http://schemas.microsoft.com/office/2007/relationships/hdphoto" Target="../media/hdphoto4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tiff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png"/><Relationship Id="rId5" Type="http://schemas.openxmlformats.org/officeDocument/2006/relationships/image" Target="../media/image45.png"/><Relationship Id="rId15" Type="http://schemas.openxmlformats.org/officeDocument/2006/relationships/image" Target="../media/image55.tiff"/><Relationship Id="rId23" Type="http://schemas.microsoft.com/office/2007/relationships/hdphoto" Target="../media/hdphoto3.wdp"/><Relationship Id="rId10" Type="http://schemas.openxmlformats.org/officeDocument/2006/relationships/image" Target="../media/image50.png"/><Relationship Id="rId19" Type="http://schemas.openxmlformats.org/officeDocument/2006/relationships/image" Target="../media/image59.tiff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tiff"/><Relationship Id="rId2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6.png"/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3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9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62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84.png"/><Relationship Id="rId5" Type="http://schemas.openxmlformats.org/officeDocument/2006/relationships/image" Target="../media/image43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77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5.png"/><Relationship Id="rId18" Type="http://schemas.openxmlformats.org/officeDocument/2006/relationships/image" Target="../media/image98.emf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41.png"/><Relationship Id="rId17" Type="http://schemas.openxmlformats.org/officeDocument/2006/relationships/image" Target="../media/image97.tif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40.png"/><Relationship Id="rId5" Type="http://schemas.openxmlformats.org/officeDocument/2006/relationships/image" Target="../media/image92.png"/><Relationship Id="rId15" Type="http://schemas.openxmlformats.org/officeDocument/2006/relationships/image" Target="../media/image69.png"/><Relationship Id="rId10" Type="http://schemas.openxmlformats.org/officeDocument/2006/relationships/image" Target="../media/image39.png"/><Relationship Id="rId19" Type="http://schemas.openxmlformats.org/officeDocument/2006/relationships/image" Target="../media/image99.png"/><Relationship Id="rId4" Type="http://schemas.openxmlformats.org/officeDocument/2006/relationships/image" Target="../media/image91.png"/><Relationship Id="rId9" Type="http://schemas.openxmlformats.org/officeDocument/2006/relationships/image" Target="../media/image38.png"/><Relationship Id="rId1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chalupova@vlada.cz" TargetMode="External"/><Relationship Id="rId2" Type="http://schemas.openxmlformats.org/officeDocument/2006/relationships/hyperlink" Target="mailto:petra.jureckova@mpsv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an.baroch@mpsv.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es.jan@vlada.cz" TargetMode="External"/><Relationship Id="rId2" Type="http://schemas.openxmlformats.org/officeDocument/2006/relationships/hyperlink" Target="mailto:nechuta.ales@vlada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asek.martin@vlada.cz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06.png"/><Relationship Id="rId4" Type="http://schemas.microsoft.com/office/2007/relationships/hdphoto" Target="../media/hdphoto5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technologick-agentura-esk-republiky" TargetMode="External"/><Relationship Id="rId13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09.jpeg"/><Relationship Id="rId12" Type="http://schemas.openxmlformats.org/officeDocument/2006/relationships/hyperlink" Target="https://www.youtube.com/channel/UC1arGrQjwIKbQGDrpIB-n0A" TargetMode="External"/><Relationship Id="rId2" Type="http://schemas.openxmlformats.org/officeDocument/2006/relationships/hyperlink" Target="http://www.facebook.com/tacr.cz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tacr.cz/" TargetMode="External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0" Type="http://schemas.openxmlformats.org/officeDocument/2006/relationships/hyperlink" Target="http://twitter.com/TACR_cz" TargetMode="External"/><Relationship Id="rId4" Type="http://schemas.openxmlformats.org/officeDocument/2006/relationships/hyperlink" Target="http://plus.google.com/u/0/b/105572200316564197586/105572200316564197586/posts" TargetMode="External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gif"/><Relationship Id="rId34" Type="http://schemas.openxmlformats.org/officeDocument/2006/relationships/image" Target="../media/image34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microsoft.com/office/2007/relationships/hdphoto" Target="../media/hdphoto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4951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3"/>
            <a:ext cx="9144000" cy="685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8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16004" y="1376772"/>
            <a:ext cx="3963416" cy="342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ZPŮSOBILÍ UCHAZEČI O PODPORU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" name="Shape 296"/>
          <p:cNvSpPr txBox="1"/>
          <p:nvPr/>
        </p:nvSpPr>
        <p:spPr>
          <a:xfrm>
            <a:off x="4256674" y="1755065"/>
            <a:ext cx="2259542" cy="333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5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Uživatelé výstupů </a:t>
            </a:r>
            <a:r>
              <a:rPr lang="cs-CZ" sz="15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VaVaI</a:t>
            </a:r>
            <a:endParaRPr lang="cs-CZ" sz="15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Shape 288"/>
          <p:cNvSpPr txBox="1"/>
          <p:nvPr/>
        </p:nvSpPr>
        <p:spPr>
          <a:xfrm>
            <a:off x="4247964" y="1376772"/>
            <a:ext cx="2276881" cy="342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cap="all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APLIKAČNÍ GARANT</a:t>
            </a:r>
            <a:endParaRPr lang="cs-CZ" sz="1600" b="1" cap="all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2" name="Picture 4" descr="Výsledek obrázku pro university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0" y="2098098"/>
            <a:ext cx="1039303" cy="10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hospita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43" y="4661751"/>
            <a:ext cx="711465" cy="7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ýsledek obrázku pro school icon 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42" y="2601036"/>
            <a:ext cx="719952" cy="7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Výsledek obrázku pro church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06" y="4113076"/>
            <a:ext cx="828091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Výsledek obrázku pro town icon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6070"/>
          <a:stretch/>
        </p:blipFill>
        <p:spPr bwMode="auto">
          <a:xfrm>
            <a:off x="4256674" y="3198379"/>
            <a:ext cx="906877" cy="9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Výsledek obrázku pro oper ic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02" y="6057292"/>
            <a:ext cx="893324" cy="5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adpis 1"/>
          <p:cNvSpPr>
            <a:spLocks noGrp="1"/>
          </p:cNvSpPr>
          <p:nvPr>
            <p:ph type="title"/>
          </p:nvPr>
        </p:nvSpPr>
        <p:spPr>
          <a:xfrm>
            <a:off x="107505" y="-85402"/>
            <a:ext cx="8805664" cy="11381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Zúčastněné subjekty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Výsledek obrázku pro dollar business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30" y="2203865"/>
            <a:ext cx="770886" cy="7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Shape 296"/>
          <p:cNvSpPr txBox="1"/>
          <p:nvPr/>
        </p:nvSpPr>
        <p:spPr>
          <a:xfrm>
            <a:off x="6584760" y="1755065"/>
            <a:ext cx="2518982" cy="341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5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Cílová skupina</a:t>
            </a:r>
            <a:endParaRPr lang="cs-CZ" sz="15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408204" y="1755065"/>
            <a:ext cx="237306" cy="502230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hape 296"/>
          <p:cNvSpPr txBox="1"/>
          <p:nvPr/>
        </p:nvSpPr>
        <p:spPr>
          <a:xfrm>
            <a:off x="5152446" y="2121469"/>
            <a:ext cx="1448716" cy="45341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Politici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Úředníci stát. </a:t>
            </a:r>
            <a:r>
              <a:rPr lang="cs-CZ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sp</a:t>
            </a: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.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Administrátoři</a:t>
            </a:r>
            <a:endParaRPr lang="cs-CZ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Ochránci přírody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Pedagogové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Výzkumníci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Starostové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ea typeface="Cambria"/>
                <a:cs typeface="Cambria"/>
                <a:sym typeface="Cambria"/>
              </a:rPr>
              <a:t>Úředníci</a:t>
            </a:r>
            <a:r>
              <a:rPr lang="en-GB" sz="1400" dirty="0" smtClean="0">
                <a:ea typeface="Cambria"/>
                <a:cs typeface="Cambria"/>
                <a:sym typeface="Cambria"/>
              </a:rPr>
              <a:t> </a:t>
            </a: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ÚSC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Soc. </a:t>
            </a: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pracovníci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Duchovní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Lékaři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Zdravotníci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Rehabilitátoři</a:t>
            </a:r>
            <a:endParaRPr lang="cs-CZ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Zaměstnanci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Podnikatelé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Režiséři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Dramaturgové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Kurátoři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atp.</a:t>
            </a:r>
            <a:endParaRPr lang="cs-CZ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Shape 296"/>
          <p:cNvSpPr txBox="1"/>
          <p:nvPr/>
        </p:nvSpPr>
        <p:spPr>
          <a:xfrm>
            <a:off x="7661810" y="2132856"/>
            <a:ext cx="1550431" cy="4655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Občané</a:t>
            </a: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Obyvatelé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Mladí lidé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Senioři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Soc. </a:t>
            </a: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vyloučení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Studenti</a:t>
            </a:r>
            <a:endParaRPr lang="cs-CZ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Žáci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Rodiče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Cestující</a:t>
            </a: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Drogově závislí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Postižení lidé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</a:t>
            </a: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acienti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Spotřebitelé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Zaměstnanci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Podnikatelé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GB" sz="14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Umělci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Obecenstvo</a:t>
            </a: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Uživatelé médií</a:t>
            </a:r>
          </a:p>
          <a:p>
            <a:pPr>
              <a:buClr>
                <a:schemeClr val="dk1"/>
              </a:buClr>
              <a:buSzPct val="25000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Uživatelé soc. sítí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atp.</a:t>
            </a:r>
            <a:endParaRPr lang="en-GB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</p:txBody>
      </p:sp>
      <p:pic>
        <p:nvPicPr>
          <p:cNvPr id="34" name="Picture 21" descr="Výsledek obrázku pro industry icon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5364601"/>
            <a:ext cx="1016822" cy="6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ministry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90" y="2069388"/>
            <a:ext cx="698118" cy="6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hape 296"/>
          <p:cNvSpPr txBox="1"/>
          <p:nvPr/>
        </p:nvSpPr>
        <p:spPr>
          <a:xfrm>
            <a:off x="216004" y="1777991"/>
            <a:ext cx="3963416" cy="333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5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Tvůrci výstupů </a:t>
            </a:r>
            <a:r>
              <a:rPr lang="cs-CZ" sz="15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VaVaI</a:t>
            </a:r>
            <a:endParaRPr lang="cs-CZ" sz="15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15547" y="2822639"/>
            <a:ext cx="495128" cy="495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32240" y="4569909"/>
            <a:ext cx="775658" cy="775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60969" y="2157427"/>
            <a:ext cx="836179" cy="5942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4228" y="5927083"/>
            <a:ext cx="941107" cy="941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573" y="3931081"/>
            <a:ext cx="743919" cy="7439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6216" y="3065080"/>
            <a:ext cx="1177618" cy="8467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13168" y="4047670"/>
            <a:ext cx="510739" cy="510739"/>
          </a:xfrm>
          <a:prstGeom prst="rect">
            <a:avLst/>
          </a:prstGeom>
        </p:spPr>
      </p:pic>
      <p:sp>
        <p:nvSpPr>
          <p:cNvPr id="59" name="Shape 288"/>
          <p:cNvSpPr txBox="1"/>
          <p:nvPr/>
        </p:nvSpPr>
        <p:spPr>
          <a:xfrm>
            <a:off x="6584760" y="1379111"/>
            <a:ext cx="2518982" cy="342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cap="all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společnost</a:t>
            </a:r>
            <a:endParaRPr lang="cs-CZ" sz="1600" b="1" cap="all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" name="Shape 296"/>
          <p:cNvSpPr txBox="1"/>
          <p:nvPr/>
        </p:nvSpPr>
        <p:spPr>
          <a:xfrm>
            <a:off x="124743" y="2935791"/>
            <a:ext cx="1378575" cy="2128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pravidla veřejné podpory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platná pro VO:</a:t>
            </a:r>
          </a:p>
          <a:p>
            <a:pPr marL="92075" lvl="0" indent="-92075">
              <a:buClr>
                <a:schemeClr val="dk1"/>
              </a:buClr>
              <a:buSzPct val="25000"/>
              <a:buFont typeface="Wingdings" panose="05000000000000000000" pitchFamily="2" charset="2"/>
              <a:buChar char="§"/>
            </a:pPr>
            <a:r>
              <a:rPr lang="cs-CZ" sz="1400" dirty="0">
                <a:ea typeface="Cambria"/>
                <a:cs typeface="Cambria"/>
                <a:sym typeface="Cambria"/>
              </a:rPr>
              <a:t>ú</a:t>
            </a:r>
            <a:r>
              <a:rPr lang="cs-CZ" sz="1400" dirty="0" smtClean="0">
                <a:ea typeface="Cambria"/>
                <a:cs typeface="Cambria"/>
                <a:sym typeface="Cambria"/>
              </a:rPr>
              <a:t>stavy</a:t>
            </a:r>
            <a:endParaRPr lang="cs-CZ" sz="1400" dirty="0">
              <a:ea typeface="Cambria"/>
              <a:cs typeface="Cambria"/>
              <a:sym typeface="Cambria"/>
            </a:endParaRPr>
          </a:p>
          <a:p>
            <a:pPr marL="92075" lvl="0" indent="-92075">
              <a:buClr>
                <a:schemeClr val="dk1"/>
              </a:buClr>
              <a:buSzPct val="25000"/>
              <a:buFont typeface="Wingdings" panose="05000000000000000000" pitchFamily="2" charset="2"/>
              <a:buChar char="§"/>
            </a:pPr>
            <a:r>
              <a:rPr lang="cs-CZ" sz="1400" dirty="0">
                <a:ea typeface="Cambria"/>
                <a:cs typeface="Cambria"/>
                <a:sym typeface="Cambria"/>
              </a:rPr>
              <a:t>v</a:t>
            </a:r>
            <a:r>
              <a:rPr lang="cs-CZ" sz="1400" dirty="0" smtClean="0">
                <a:ea typeface="Cambria"/>
                <a:cs typeface="Cambria"/>
                <a:sym typeface="Cambria"/>
              </a:rPr>
              <a:t>ysoké </a:t>
            </a:r>
            <a:r>
              <a:rPr lang="cs-CZ" sz="1400" dirty="0">
                <a:ea typeface="Cambria"/>
                <a:cs typeface="Cambria"/>
                <a:sym typeface="Cambria"/>
              </a:rPr>
              <a:t>školy</a:t>
            </a:r>
          </a:p>
          <a:p>
            <a:pPr marL="92075" lvl="0" indent="-92075">
              <a:buClr>
                <a:schemeClr val="dk1"/>
              </a:buClr>
              <a:buSzPct val="25000"/>
              <a:buFont typeface="Wingdings" panose="05000000000000000000" pitchFamily="2" charset="2"/>
              <a:buChar char="§"/>
            </a:pPr>
            <a:r>
              <a:rPr lang="cs-CZ" sz="1400" dirty="0">
                <a:ea typeface="Cambria"/>
                <a:cs typeface="Cambria"/>
                <a:sym typeface="Cambria"/>
              </a:rPr>
              <a:t>u</a:t>
            </a:r>
            <a:r>
              <a:rPr lang="cs-CZ" sz="1400" dirty="0" smtClean="0">
                <a:ea typeface="Cambria"/>
                <a:cs typeface="Cambria"/>
                <a:sym typeface="Cambria"/>
              </a:rPr>
              <a:t>niverzity</a:t>
            </a:r>
            <a:endParaRPr lang="cs-CZ" sz="1400" dirty="0">
              <a:ea typeface="Cambria"/>
              <a:cs typeface="Cambria"/>
              <a:sym typeface="Cambria"/>
            </a:endParaRPr>
          </a:p>
          <a:p>
            <a:pPr marL="92075" lvl="0" indent="-92075">
              <a:buClr>
                <a:schemeClr val="dk1"/>
              </a:buClr>
              <a:buSzPct val="25000"/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VO a.s., s.r.o. </a:t>
            </a:r>
          </a:p>
          <a:p>
            <a:pPr lvl="0">
              <a:buClr>
                <a:schemeClr val="dk1"/>
              </a:buClr>
              <a:buSzPct val="25000"/>
            </a:pPr>
            <a:endParaRPr lang="cs-CZ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" name="Shape 296"/>
          <p:cNvSpPr txBox="1"/>
          <p:nvPr/>
        </p:nvSpPr>
        <p:spPr>
          <a:xfrm>
            <a:off x="1434739" y="2924944"/>
            <a:ext cx="1278830" cy="2319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pravidla veřejné podpory:</a:t>
            </a:r>
          </a:p>
          <a:p>
            <a:pPr marL="92075" lvl="0" indent="-92075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obce, kraje, </a:t>
            </a: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mikro- regiony</a:t>
            </a: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, místní akční </a:t>
            </a: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skupiny, </a:t>
            </a: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euroregiony a svazky obcí</a:t>
            </a:r>
            <a:endParaRPr lang="cs-CZ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Shape 296"/>
          <p:cNvSpPr txBox="1"/>
          <p:nvPr/>
        </p:nvSpPr>
        <p:spPr>
          <a:xfrm>
            <a:off x="2716321" y="2924944"/>
            <a:ext cx="1382143" cy="1159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pravidla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veřejné podpory platná pro podniky:</a:t>
            </a:r>
          </a:p>
          <a:p>
            <a:pPr marL="92075" lvl="0" indent="-92075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a.s., s.r.o</a:t>
            </a: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., OSVČ</a:t>
            </a:r>
            <a:endParaRPr lang="cs-CZ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Shape 296"/>
          <p:cNvSpPr txBox="1"/>
          <p:nvPr/>
        </p:nvSpPr>
        <p:spPr>
          <a:xfrm>
            <a:off x="107504" y="5193196"/>
            <a:ext cx="1288677" cy="1106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Míra podpory: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Max. 100 %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příp. spoluúčast 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z veřejných zdrojů</a:t>
            </a:r>
            <a:endParaRPr lang="cs-CZ" sz="11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Shape 296"/>
          <p:cNvSpPr txBox="1"/>
          <p:nvPr/>
        </p:nvSpPr>
        <p:spPr>
          <a:xfrm>
            <a:off x="1434739" y="5193196"/>
            <a:ext cx="1313060" cy="1106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Míra podpory: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Max. </a:t>
            </a:r>
            <a:r>
              <a:rPr lang="cs-CZ" sz="1100" b="1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80</a:t>
            </a: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%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Min </a:t>
            </a:r>
            <a:r>
              <a:rPr lang="cs-CZ" sz="1100" b="1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20</a:t>
            </a: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% </a:t>
            </a:r>
            <a:r>
              <a:rPr lang="cs-CZ" sz="1100" b="1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spoluúčast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cs-CZ" sz="1100" b="1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i </a:t>
            </a: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 </a:t>
            </a:r>
            <a:r>
              <a:rPr lang="cs-CZ" sz="1100" b="1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veřejných </a:t>
            </a: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zdrojů</a:t>
            </a:r>
          </a:p>
        </p:txBody>
      </p:sp>
      <p:sp>
        <p:nvSpPr>
          <p:cNvPr id="65" name="Shape 296"/>
          <p:cNvSpPr txBox="1"/>
          <p:nvPr/>
        </p:nvSpPr>
        <p:spPr>
          <a:xfrm>
            <a:off x="2801437" y="5193196"/>
            <a:ext cx="1288318" cy="1106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72000" tIns="45700" rIns="36000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sz="1100" b="1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Míra podpory: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Dle Nařízení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poluúčast pouze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1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 neveřejných zdrojů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endParaRPr lang="cs-CZ" sz="11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06903" y="2770920"/>
            <a:ext cx="706924" cy="706924"/>
          </a:xfrm>
          <a:prstGeom prst="rect">
            <a:avLst/>
          </a:prstGeom>
        </p:spPr>
      </p:pic>
      <p:pic>
        <p:nvPicPr>
          <p:cNvPr id="69" name="Picture 4" descr="Výsledek obrázku pro university icon 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11" y="2570022"/>
            <a:ext cx="376951" cy="3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Výsledek obrázku pro dollar business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25" y="5309075"/>
            <a:ext cx="286033" cy="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618368" y="2273050"/>
            <a:ext cx="932505" cy="687962"/>
            <a:chOff x="1458445" y="2199045"/>
            <a:chExt cx="1146724" cy="86004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58445" y="2199045"/>
              <a:ext cx="1146724" cy="860043"/>
            </a:xfrm>
            <a:prstGeom prst="rect">
              <a:avLst/>
            </a:prstGeom>
          </p:spPr>
        </p:pic>
        <p:sp>
          <p:nvSpPr>
            <p:cNvPr id="77" name="Shape 296"/>
            <p:cNvSpPr txBox="1"/>
            <p:nvPr/>
          </p:nvSpPr>
          <p:spPr>
            <a:xfrm>
              <a:off x="1695374" y="2419400"/>
              <a:ext cx="667256" cy="5416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cs-CZ" sz="1600" b="1" dirty="0" smtClean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ÚSC</a:t>
              </a:r>
              <a:endParaRPr lang="cs-CZ" sz="16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0753" y="3389302"/>
            <a:ext cx="427596" cy="320697"/>
          </a:xfrm>
          <a:prstGeom prst="rect">
            <a:avLst/>
          </a:prstGeom>
        </p:spPr>
      </p:pic>
      <p:pic>
        <p:nvPicPr>
          <p:cNvPr id="83" name="Picture 4" descr="Výsledek obrázku pro dollar business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77" y="5948532"/>
            <a:ext cx="286033" cy="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Výsledek obrázku pro dollar business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84" y="4721795"/>
            <a:ext cx="286033" cy="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Výsledek obrázku pro dollar business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3" y="4121872"/>
            <a:ext cx="286033" cy="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Výsledek obrázku pro dollar business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3" y="2098851"/>
            <a:ext cx="286033" cy="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ovéPole 56"/>
          <p:cNvSpPr txBox="1"/>
          <p:nvPr/>
        </p:nvSpPr>
        <p:spPr>
          <a:xfrm>
            <a:off x="1151620" y="872716"/>
            <a:ext cx="73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>
                <a:solidFill>
                  <a:prstClr val="black"/>
                </a:solidFill>
              </a:rPr>
              <a:t>…</a:t>
            </a:r>
            <a:r>
              <a:rPr lang="cs-CZ" sz="2000" b="1" dirty="0" smtClean="0">
                <a:solidFill>
                  <a:prstClr val="black"/>
                </a:solidFill>
              </a:rPr>
              <a:t>a max. míra podpory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88" name="Pravá složená závorka 5"/>
          <p:cNvSpPr/>
          <p:nvPr/>
        </p:nvSpPr>
        <p:spPr>
          <a:xfrm rot="5400000">
            <a:off x="1993364" y="4311444"/>
            <a:ext cx="215236" cy="39949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Shape 296"/>
          <p:cNvSpPr txBox="1"/>
          <p:nvPr/>
        </p:nvSpPr>
        <p:spPr>
          <a:xfrm>
            <a:off x="69998" y="6407837"/>
            <a:ext cx="4019757" cy="3335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cs-CZ" sz="1400" b="1" dirty="0" smtClean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Max. míra podpory na projekt = 90%</a:t>
            </a:r>
            <a:endParaRPr lang="cs-CZ" sz="1400" b="1" dirty="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67" y="5163880"/>
            <a:ext cx="927064" cy="927064"/>
          </a:xfrm>
          <a:prstGeom prst="rect">
            <a:avLst/>
          </a:prstGeom>
        </p:spPr>
      </p:pic>
      <p:sp>
        <p:nvSpPr>
          <p:cNvPr id="55" name="Shape 296"/>
          <p:cNvSpPr txBox="1"/>
          <p:nvPr/>
        </p:nvSpPr>
        <p:spPr>
          <a:xfrm>
            <a:off x="2685801" y="4013079"/>
            <a:ext cx="1382143" cy="1487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cs-CZ" sz="1600" b="1" dirty="0" smtClean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             +</a:t>
            </a:r>
            <a:endParaRPr lang="cs-CZ" sz="1400" b="1" dirty="0">
              <a:solidFill>
                <a:schemeClr val="accent6"/>
              </a:solidFill>
              <a:ea typeface="Cambria"/>
              <a:cs typeface="Cambria"/>
              <a:sym typeface="Cambria"/>
            </a:endParaRPr>
          </a:p>
          <a:p>
            <a:pPr marL="92075" lvl="0" indent="-92075"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cs-CZ" sz="1400" dirty="0">
                <a:ea typeface="Cambria"/>
                <a:cs typeface="Cambria"/>
                <a:sym typeface="Cambria"/>
              </a:rPr>
              <a:t>ú</a:t>
            </a:r>
            <a:r>
              <a:rPr lang="cs-CZ" sz="1400" dirty="0" smtClean="0">
                <a:ea typeface="Cambria"/>
                <a:cs typeface="Cambria"/>
                <a:sym typeface="Cambria"/>
              </a:rPr>
              <a:t>řady, školy, zdravotnické, </a:t>
            </a:r>
            <a:r>
              <a:rPr lang="cs-CZ" sz="1400" dirty="0" err="1" smtClean="0">
                <a:ea typeface="Cambria"/>
                <a:cs typeface="Cambria"/>
                <a:sym typeface="Cambria"/>
              </a:rPr>
              <a:t>zulturní</a:t>
            </a:r>
            <a:r>
              <a:rPr lang="cs-CZ" sz="1400" dirty="0" smtClean="0">
                <a:ea typeface="Cambria"/>
                <a:cs typeface="Cambria"/>
                <a:sym typeface="Cambria"/>
              </a:rPr>
              <a:t> </a:t>
            </a:r>
            <a:r>
              <a:rPr lang="cs-CZ" sz="14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org</a:t>
            </a:r>
            <a:r>
              <a:rPr lang="cs-CZ" sz="14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., další NGO…</a:t>
            </a:r>
            <a:endParaRPr lang="cs-CZ" sz="14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25000"/>
            </a:pPr>
            <a:endParaRPr lang="cs-CZ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4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33" grpId="0" animBg="1"/>
      <p:bldP spid="21" grpId="0" animBg="1"/>
      <p:bldP spid="48" grpId="0" animBg="1"/>
      <p:bldP spid="6" grpId="0" animBg="1"/>
      <p:bldP spid="50" grpId="0"/>
      <p:bldP spid="51" grpId="0"/>
      <p:bldP spid="30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87" grpId="0"/>
      <p:bldP spid="88" grpId="0" animBg="1"/>
      <p:bldP spid="89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7684" y="2312877"/>
            <a:ext cx="6768752" cy="428447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C9E7A7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8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92987" cy="1052736"/>
          </a:xfrm>
        </p:spPr>
        <p:txBody>
          <a:bodyPr>
            <a:normAutofit/>
          </a:bodyPr>
          <a:lstStyle/>
          <a:p>
            <a:r>
              <a:rPr lang="cs-CZ" sz="3200" dirty="0"/>
              <a:t>U</a:t>
            </a:r>
            <a:r>
              <a:rPr lang="cs-CZ" sz="3200" dirty="0" smtClean="0"/>
              <a:t>platnění výstupů projektu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1727683" y="1160748"/>
            <a:ext cx="5406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projekty mohou mít dva charaktery</a:t>
            </a:r>
          </a:p>
          <a:p>
            <a:pPr marL="457200" indent="-457200">
              <a:buAutoNum type="alphaLcParenR"/>
            </a:pPr>
            <a:r>
              <a:rPr lang="cs-CZ" sz="2000" dirty="0" smtClean="0">
                <a:solidFill>
                  <a:schemeClr val="accent1"/>
                </a:solidFill>
              </a:rPr>
              <a:t>výstupy uplatnitelné zejména na trhu</a:t>
            </a:r>
          </a:p>
          <a:p>
            <a:pPr marL="457200" indent="-457200">
              <a:buAutoNum type="alphaLcParenR"/>
            </a:pPr>
            <a:r>
              <a:rPr lang="cs-CZ" sz="2000" dirty="0" smtClean="0">
                <a:solidFill>
                  <a:schemeClr val="accent1"/>
                </a:solidFill>
              </a:rPr>
              <a:t>výstupy uplatnitelné zejména mimo trh</a:t>
            </a:r>
          </a:p>
          <a:p>
            <a:pPr marL="457200" indent="-457200">
              <a:buAutoNum type="alphaLcParenR"/>
            </a:pPr>
            <a:endParaRPr lang="cs-CZ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4" name="Picture 21" descr="Výsledek obrázku pro industry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3" y="2859382"/>
            <a:ext cx="1317426" cy="8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ýsledek obrázku pro dollar busines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58" y="3254573"/>
            <a:ext cx="778739" cy="7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ýsledek obrázku pro hospita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47" y="3915340"/>
            <a:ext cx="980278" cy="9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Výsledek obrázku pro school icon pn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33" y="3652618"/>
            <a:ext cx="937143" cy="9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Výsledek obrázku pro oper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34" y="5193393"/>
            <a:ext cx="1146431" cy="7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Výsledek obrázku pro ministr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96" y="5475865"/>
            <a:ext cx="944112" cy="8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 rot="16200000">
            <a:off x="-1059955" y="4063212"/>
            <a:ext cx="4284476" cy="783804"/>
          </a:xfrm>
          <a:prstGeom prst="leftRightArrow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C9E7A7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netržní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charakter</a:t>
            </a:r>
            <a:r>
              <a:rPr lang="en-GB" sz="1600" b="1" dirty="0" smtClean="0">
                <a:solidFill>
                  <a:schemeClr val="tx1"/>
                </a:solidFill>
              </a:rPr>
              <a:t>                  </a:t>
            </a:r>
            <a:r>
              <a:rPr lang="en-GB" sz="1600" b="1" dirty="0" err="1" smtClean="0">
                <a:solidFill>
                  <a:schemeClr val="tx1"/>
                </a:solidFill>
              </a:rPr>
              <a:t>tržní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charakter</a:t>
            </a:r>
            <a:endParaRPr lang="en-GB" sz="1600" b="1" dirty="0" smtClean="0">
              <a:solidFill>
                <a:schemeClr val="tx1"/>
              </a:solidFill>
            </a:endParaRPr>
          </a:p>
        </p:txBody>
      </p:sp>
      <p:pic>
        <p:nvPicPr>
          <p:cNvPr id="20" name="Picture 15" descr="Výsledek obrázku pro church ic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68" y="5650481"/>
            <a:ext cx="828091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Výsledek obrázku pro town icon 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6070"/>
          <a:stretch/>
        </p:blipFill>
        <p:spPr bwMode="auto">
          <a:xfrm>
            <a:off x="6020665" y="4495472"/>
            <a:ext cx="1039536" cy="1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ýsledek obrázku pro university icon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75" y="3958910"/>
            <a:ext cx="918716" cy="9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Výsledek obrázku pro exhibition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95" y="3915340"/>
            <a:ext cx="1005856" cy="10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Výsledek obrázku pro union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54" y="5203565"/>
            <a:ext cx="734783" cy="7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8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92987" cy="105273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Výzkumné metody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1252568" y="872716"/>
            <a:ext cx="724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Program ÉTA umožní jak rozvoj stávajících, tak etablování nových výzkumných metod SHV četně umění, jako např.: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457200" indent="-457200">
              <a:buAutoNum type="alphaLcParenR"/>
            </a:pPr>
            <a:endParaRPr lang="cs-CZ" sz="2000" b="1" dirty="0" smtClean="0">
              <a:solidFill>
                <a:schemeClr val="accent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3528" y="4110808"/>
            <a:ext cx="828704" cy="830360"/>
            <a:chOff x="4988396" y="4369578"/>
            <a:chExt cx="827273" cy="10212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96" y="4515243"/>
              <a:ext cx="827273" cy="875602"/>
            </a:xfrm>
            <a:prstGeom prst="rect">
              <a:avLst/>
            </a:prstGeom>
          </p:spPr>
        </p:pic>
        <p:sp>
          <p:nvSpPr>
            <p:cNvPr id="27" name="TextovéPole 3"/>
            <p:cNvSpPr txBox="1"/>
            <p:nvPr/>
          </p:nvSpPr>
          <p:spPr>
            <a:xfrm>
              <a:off x="5084648" y="4369578"/>
              <a:ext cx="663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smtClean="0">
                  <a:latin typeface="Arial" charset="0"/>
                  <a:ea typeface="Arial" charset="0"/>
                  <a:cs typeface="Arial" charset="0"/>
                </a:rPr>
                <a:t>RRI</a:t>
              </a:r>
              <a:endParaRPr lang="cs-CZ" sz="1600" b="1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10100" r="23226" b="24396"/>
          <a:stretch/>
        </p:blipFill>
        <p:spPr>
          <a:xfrm>
            <a:off x="295888" y="1484784"/>
            <a:ext cx="845645" cy="8459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9" y="4941168"/>
            <a:ext cx="823179" cy="8122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8" y="5753612"/>
            <a:ext cx="925205" cy="843740"/>
          </a:xfrm>
          <a:prstGeom prst="rect">
            <a:avLst/>
          </a:prstGeom>
        </p:spPr>
      </p:pic>
      <p:sp>
        <p:nvSpPr>
          <p:cNvPr id="31" name="TextovéPole 15"/>
          <p:cNvSpPr txBox="1"/>
          <p:nvPr/>
        </p:nvSpPr>
        <p:spPr>
          <a:xfrm>
            <a:off x="1223628" y="1627598"/>
            <a:ext cx="7668852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en-GB" sz="1400" b="1" dirty="0" smtClean="0">
                <a:solidFill>
                  <a:schemeClr val="accent6"/>
                </a:solidFill>
              </a:rPr>
              <a:t>Human </a:t>
            </a:r>
            <a:r>
              <a:rPr lang="en-GB" sz="1400" b="1" dirty="0" err="1">
                <a:solidFill>
                  <a:schemeClr val="accent6"/>
                </a:solidFill>
              </a:rPr>
              <a:t>Centered</a:t>
            </a:r>
            <a:r>
              <a:rPr lang="en-GB" sz="1400" b="1" dirty="0">
                <a:solidFill>
                  <a:schemeClr val="accent6"/>
                </a:solidFill>
              </a:rPr>
              <a:t> </a:t>
            </a:r>
            <a:r>
              <a:rPr lang="en-GB" sz="1400" b="1" dirty="0" smtClean="0">
                <a:solidFill>
                  <a:schemeClr val="accent6"/>
                </a:solidFill>
              </a:rPr>
              <a:t>Design: </a:t>
            </a:r>
            <a:r>
              <a:rPr lang="en-GB" sz="1400" dirty="0" smtClean="0">
                <a:solidFill>
                  <a:prstClr val="black"/>
                </a:solidFill>
              </a:rPr>
              <a:t>je </a:t>
            </a:r>
            <a:r>
              <a:rPr lang="en-GB" sz="1400" dirty="0" err="1" smtClean="0">
                <a:solidFill>
                  <a:prstClr val="black"/>
                </a:solidFill>
              </a:rPr>
              <a:t>výzk</a:t>
            </a:r>
            <a:r>
              <a:rPr lang="en-GB" sz="1400" dirty="0" err="1" smtClean="0"/>
              <a:t>u</a:t>
            </a:r>
            <a:r>
              <a:rPr lang="cs-CZ" sz="1400" dirty="0" smtClean="0"/>
              <a:t>m</a:t>
            </a:r>
            <a:r>
              <a:rPr lang="en-GB" sz="1400" dirty="0" err="1" smtClean="0"/>
              <a:t>ná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metoda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zaměřující</a:t>
            </a:r>
            <a:r>
              <a:rPr lang="en-GB" sz="1400" dirty="0" smtClean="0">
                <a:solidFill>
                  <a:prstClr val="black"/>
                </a:solidFill>
              </a:rPr>
              <a:t> se </a:t>
            </a:r>
            <a:r>
              <a:rPr lang="en-GB" sz="1400" dirty="0" err="1">
                <a:solidFill>
                  <a:prstClr val="black"/>
                </a:solidFill>
              </a:rPr>
              <a:t>na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skupinu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či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jednotlivce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za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účelem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nalézání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nových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konstruktivní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řešení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stávajících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problémů</a:t>
            </a:r>
            <a:r>
              <a:rPr lang="en-GB" sz="1400" dirty="0" smtClean="0">
                <a:solidFill>
                  <a:prstClr val="black"/>
                </a:solidFill>
              </a:rPr>
              <a:t> v </a:t>
            </a:r>
            <a:r>
              <a:rPr lang="en-GB" sz="1400" dirty="0" err="1" smtClean="0">
                <a:solidFill>
                  <a:prstClr val="black"/>
                </a:solidFill>
              </a:rPr>
              <a:t>oblasti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nových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produktů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služeb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prostředí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postupů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či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nových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způsobů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organizace</a:t>
            </a:r>
            <a:r>
              <a:rPr lang="en-GB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2" name="TextovéPole 15"/>
          <p:cNvSpPr txBox="1"/>
          <p:nvPr/>
        </p:nvSpPr>
        <p:spPr>
          <a:xfrm>
            <a:off x="1217481" y="4133477"/>
            <a:ext cx="7674999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cs-CZ" sz="1400" b="1" dirty="0" err="1" smtClean="0">
                <a:solidFill>
                  <a:schemeClr val="accent6"/>
                </a:solidFill>
              </a:rPr>
              <a:t>Responsible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 smtClean="0">
                <a:solidFill>
                  <a:schemeClr val="accent6"/>
                </a:solidFill>
              </a:rPr>
              <a:t>Research</a:t>
            </a:r>
            <a:r>
              <a:rPr lang="cs-CZ" sz="1400" b="1" dirty="0" smtClean="0">
                <a:solidFill>
                  <a:schemeClr val="accent6"/>
                </a:solidFill>
              </a:rPr>
              <a:t> and </a:t>
            </a:r>
            <a:r>
              <a:rPr lang="cs-CZ" sz="1400" b="1" dirty="0" err="1" smtClean="0">
                <a:solidFill>
                  <a:schemeClr val="accent6"/>
                </a:solidFill>
              </a:rPr>
              <a:t>Innovation</a:t>
            </a:r>
            <a:r>
              <a:rPr lang="en-GB" sz="1400" b="1" dirty="0" smtClean="0">
                <a:solidFill>
                  <a:schemeClr val="accent6"/>
                </a:solidFill>
              </a:rPr>
              <a:t>: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záměrem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společensky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odpovědné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vědy</a:t>
            </a:r>
            <a:r>
              <a:rPr lang="en-GB" sz="1400" dirty="0" smtClean="0">
                <a:solidFill>
                  <a:sysClr val="windowText" lastClr="000000"/>
                </a:solidFill>
              </a:rPr>
              <a:t>,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technologií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cs-CZ" sz="1400" dirty="0" smtClean="0">
                <a:solidFill>
                  <a:sysClr val="windowText" lastClr="000000"/>
                </a:solidFill>
              </a:rPr>
              <a:t>         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a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inovací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smtClean="0">
                <a:solidFill>
                  <a:prstClr val="black"/>
                </a:solidFill>
              </a:rPr>
              <a:t>je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lépe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provázat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výsledky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VaVaI</a:t>
            </a:r>
            <a:r>
              <a:rPr lang="en-GB" sz="1400" dirty="0">
                <a:solidFill>
                  <a:prstClr val="black"/>
                </a:solidFill>
              </a:rPr>
              <a:t> s </a:t>
            </a:r>
            <a:r>
              <a:rPr lang="en-GB" sz="1400" dirty="0" err="1">
                <a:solidFill>
                  <a:prstClr val="black"/>
                </a:solidFill>
              </a:rPr>
              <a:t>hodnotami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potřebami</a:t>
            </a:r>
            <a:r>
              <a:rPr lang="en-GB" sz="1400" dirty="0">
                <a:solidFill>
                  <a:prstClr val="black"/>
                </a:solidFill>
              </a:rPr>
              <a:t> a </a:t>
            </a:r>
            <a:r>
              <a:rPr lang="en-GB" sz="1400" dirty="0" err="1">
                <a:solidFill>
                  <a:prstClr val="black"/>
                </a:solidFill>
              </a:rPr>
              <a:t>očekávání</a:t>
            </a:r>
            <a:r>
              <a:rPr lang="en-GB" sz="1400" dirty="0" err="1"/>
              <a:t>m</a:t>
            </a:r>
            <a:r>
              <a:rPr lang="en-GB" sz="1400" dirty="0"/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společnosti</a:t>
            </a:r>
            <a:r>
              <a:rPr lang="en-GB" sz="1400" dirty="0" smtClean="0">
                <a:solidFill>
                  <a:prstClr val="black"/>
                </a:solidFill>
              </a:rPr>
              <a:t>: ETIKA, GENDER, VLÁD</a:t>
            </a:r>
            <a:r>
              <a:rPr lang="cs-CZ" sz="1400" dirty="0" smtClean="0">
                <a:solidFill>
                  <a:prstClr val="black"/>
                </a:solidFill>
              </a:rPr>
              <a:t>NUTÍ</a:t>
            </a:r>
            <a:r>
              <a:rPr lang="en-GB" sz="1400" dirty="0" smtClean="0">
                <a:solidFill>
                  <a:prstClr val="black"/>
                </a:solidFill>
              </a:rPr>
              <a:t>, OTEVŘENÝ PŘÍSTUP, VZDĚLÁVÁNÍ, ZAPOJENÍ VEŘEJNOSTI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TextovéPole 15"/>
          <p:cNvSpPr txBox="1"/>
          <p:nvPr/>
        </p:nvSpPr>
        <p:spPr>
          <a:xfrm>
            <a:off x="1252568" y="4968770"/>
            <a:ext cx="7639911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cs-CZ" sz="1400" b="1" dirty="0" err="1" smtClean="0">
                <a:solidFill>
                  <a:schemeClr val="accent6"/>
                </a:solidFill>
              </a:rPr>
              <a:t>Artistic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 smtClean="0">
                <a:solidFill>
                  <a:schemeClr val="accent6"/>
                </a:solidFill>
              </a:rPr>
              <a:t>Research</a:t>
            </a:r>
            <a:r>
              <a:rPr lang="en-GB" sz="1400" b="1" dirty="0" smtClean="0">
                <a:solidFill>
                  <a:schemeClr val="accent6"/>
                </a:solidFill>
              </a:rPr>
              <a:t>: </a:t>
            </a:r>
            <a:r>
              <a:rPr lang="en-GB" sz="1400" dirty="0"/>
              <a:t> </a:t>
            </a:r>
            <a:r>
              <a:rPr lang="en-GB" sz="1400" dirty="0" err="1" smtClean="0"/>
              <a:t>takový</a:t>
            </a:r>
            <a:r>
              <a:rPr lang="en-GB" sz="1400" dirty="0" smtClean="0"/>
              <a:t> </a:t>
            </a:r>
            <a:r>
              <a:rPr lang="en-GB" sz="1400" dirty="0" err="1" smtClean="0"/>
              <a:t>výzkum</a:t>
            </a:r>
            <a:r>
              <a:rPr lang="en-GB" sz="1400" dirty="0" smtClean="0"/>
              <a:t> </a:t>
            </a:r>
            <a:r>
              <a:rPr lang="en-GB" sz="1400" dirty="0"/>
              <a:t>a </a:t>
            </a:r>
            <a:r>
              <a:rPr lang="en-GB" sz="1400" dirty="0" err="1"/>
              <a:t>přístup</a:t>
            </a:r>
            <a:r>
              <a:rPr lang="en-GB" sz="1400" dirty="0"/>
              <a:t> </a:t>
            </a:r>
            <a:r>
              <a:rPr lang="en-GB" sz="1400" dirty="0" err="1"/>
              <a:t>spojuje</a:t>
            </a:r>
            <a:r>
              <a:rPr lang="en-GB" sz="1400" dirty="0"/>
              <a:t> </a:t>
            </a:r>
            <a:r>
              <a:rPr lang="en-GB" sz="1400" dirty="0" err="1"/>
              <a:t>systematické</a:t>
            </a:r>
            <a:r>
              <a:rPr lang="en-GB" sz="1400" dirty="0"/>
              <a:t> a </a:t>
            </a:r>
            <a:r>
              <a:rPr lang="en-GB" sz="1400" dirty="0" err="1"/>
              <a:t>exaktní</a:t>
            </a:r>
            <a:r>
              <a:rPr lang="en-GB" sz="1400" dirty="0"/>
              <a:t> </a:t>
            </a:r>
            <a:r>
              <a:rPr lang="en-GB" sz="1400" dirty="0" err="1"/>
              <a:t>rysy</a:t>
            </a:r>
            <a:r>
              <a:rPr lang="en-GB" sz="1400" dirty="0"/>
              <a:t> </a:t>
            </a:r>
            <a:r>
              <a:rPr lang="en-GB" sz="1400" dirty="0" err="1"/>
              <a:t>vědeckého</a:t>
            </a:r>
            <a:r>
              <a:rPr lang="en-GB" sz="1400" dirty="0"/>
              <a:t> </a:t>
            </a:r>
            <a:r>
              <a:rPr lang="en-GB" sz="1400" dirty="0" err="1"/>
              <a:t>bádání</a:t>
            </a:r>
            <a:r>
              <a:rPr lang="en-GB" sz="1400" dirty="0"/>
              <a:t> s </a:t>
            </a:r>
            <a:r>
              <a:rPr lang="en-GB" sz="1400" dirty="0" err="1"/>
              <a:t>vlastnostmi</a:t>
            </a:r>
            <a:r>
              <a:rPr lang="en-GB" sz="1400" dirty="0"/>
              <a:t> </a:t>
            </a:r>
            <a:r>
              <a:rPr lang="en-GB" sz="1400" dirty="0" err="1"/>
              <a:t>umění</a:t>
            </a:r>
            <a:r>
              <a:rPr lang="en-GB" sz="1400" dirty="0"/>
              <a:t>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en-GB" sz="1400" dirty="0" err="1"/>
              <a:t>jsou</a:t>
            </a:r>
            <a:r>
              <a:rPr lang="en-GB" sz="1400" dirty="0"/>
              <a:t> </a:t>
            </a:r>
            <a:r>
              <a:rPr lang="en-GB" sz="1400" dirty="0" err="1"/>
              <a:t>tvořivost</a:t>
            </a:r>
            <a:r>
              <a:rPr lang="en-GB" sz="1400" dirty="0"/>
              <a:t> a </a:t>
            </a:r>
            <a:r>
              <a:rPr lang="en-GB" sz="1400" dirty="0" err="1"/>
              <a:t>představivost</a:t>
            </a:r>
            <a:r>
              <a:rPr lang="en-GB" sz="1400" dirty="0"/>
              <a:t>; </a:t>
            </a:r>
            <a:r>
              <a:rPr lang="en-GB" sz="1400" dirty="0" err="1"/>
              <a:t>výzkumný</a:t>
            </a:r>
            <a:r>
              <a:rPr lang="en-GB" sz="1400" dirty="0"/>
              <a:t> </a:t>
            </a:r>
            <a:r>
              <a:rPr lang="en-GB" sz="1400" dirty="0" err="1"/>
              <a:t>proces</a:t>
            </a:r>
            <a:r>
              <a:rPr lang="en-GB" sz="1400" dirty="0"/>
              <a:t> se </a:t>
            </a:r>
            <a:r>
              <a:rPr lang="en-GB" sz="1400" dirty="0" err="1"/>
              <a:t>stává</a:t>
            </a:r>
            <a:r>
              <a:rPr lang="en-GB" sz="1400" dirty="0"/>
              <a:t> </a:t>
            </a:r>
            <a:r>
              <a:rPr lang="en-GB" sz="1400" dirty="0" err="1"/>
              <a:t>kreativním</a:t>
            </a:r>
            <a:r>
              <a:rPr lang="en-GB" sz="1400" dirty="0"/>
              <a:t> </a:t>
            </a:r>
            <a:r>
              <a:rPr lang="cs-CZ" sz="1400" dirty="0" smtClean="0"/>
              <a:t>        </a:t>
            </a:r>
            <a:r>
              <a:rPr lang="en-GB" sz="1400" dirty="0" smtClean="0"/>
              <a:t>a </a:t>
            </a:r>
            <a:r>
              <a:rPr lang="en-GB" sz="1400" dirty="0" err="1"/>
              <a:t>citlivým</a:t>
            </a:r>
            <a:r>
              <a:rPr lang="en-GB" sz="1400" dirty="0"/>
              <a:t>, </a:t>
            </a:r>
            <a:r>
              <a:rPr lang="en-GB" sz="1400" dirty="0" err="1"/>
              <a:t>prezentace</a:t>
            </a:r>
            <a:r>
              <a:rPr lang="en-GB" sz="1400" dirty="0"/>
              <a:t> </a:t>
            </a:r>
            <a:r>
              <a:rPr lang="en-GB" sz="1400" dirty="0" err="1"/>
              <a:t>myšlenek</a:t>
            </a:r>
            <a:r>
              <a:rPr lang="en-GB" sz="1400" dirty="0"/>
              <a:t> </a:t>
            </a:r>
            <a:r>
              <a:rPr lang="en-GB" sz="1400" dirty="0" err="1"/>
              <a:t>využívá</a:t>
            </a:r>
            <a:r>
              <a:rPr lang="en-GB" sz="1400" dirty="0"/>
              <a:t> </a:t>
            </a:r>
            <a:r>
              <a:rPr lang="en-GB" sz="1400" dirty="0" err="1"/>
              <a:t>různé</a:t>
            </a:r>
            <a:r>
              <a:rPr lang="en-GB" sz="1400" dirty="0"/>
              <a:t> </a:t>
            </a:r>
            <a:r>
              <a:rPr lang="en-GB" sz="1400" dirty="0" err="1"/>
              <a:t>umělecké</a:t>
            </a:r>
            <a:r>
              <a:rPr lang="en-GB" sz="1400" dirty="0"/>
              <a:t> </a:t>
            </a:r>
            <a:r>
              <a:rPr lang="en-GB" sz="1400" dirty="0" err="1" smtClean="0"/>
              <a:t>formy</a:t>
            </a:r>
            <a:r>
              <a:rPr lang="en-GB" sz="1400" dirty="0" smtClean="0">
                <a:solidFill>
                  <a:srgbClr val="66FFCC"/>
                </a:solidFill>
              </a:rPr>
              <a:t>-</a:t>
            </a:r>
            <a:endParaRPr lang="en-GB" sz="1400" dirty="0">
              <a:solidFill>
                <a:srgbClr val="66FFCC"/>
              </a:solidFill>
            </a:endParaRPr>
          </a:p>
        </p:txBody>
      </p:sp>
      <p:sp>
        <p:nvSpPr>
          <p:cNvPr id="34" name="TextovéPole 15"/>
          <p:cNvSpPr txBox="1"/>
          <p:nvPr/>
        </p:nvSpPr>
        <p:spPr>
          <a:xfrm>
            <a:off x="1217481" y="5804062"/>
            <a:ext cx="7674998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cs-CZ" sz="1400" b="1" dirty="0" err="1" smtClean="0">
                <a:solidFill>
                  <a:schemeClr val="accent6"/>
                </a:solidFill>
              </a:rPr>
              <a:t>Behavioral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 smtClean="0">
                <a:solidFill>
                  <a:schemeClr val="accent6"/>
                </a:solidFill>
              </a:rPr>
              <a:t>Research</a:t>
            </a:r>
            <a:r>
              <a:rPr lang="en-GB" sz="1400" b="1" dirty="0" smtClean="0">
                <a:solidFill>
                  <a:schemeClr val="accent6"/>
                </a:solidFill>
              </a:rPr>
              <a:t>: </a:t>
            </a:r>
            <a:r>
              <a:rPr lang="cs-CZ" sz="1400" dirty="0" err="1"/>
              <a:t>v</a:t>
            </a:r>
            <a:r>
              <a:rPr lang="en-GB" sz="1400" dirty="0" err="1" smtClean="0"/>
              <a:t>ýzkum</a:t>
            </a:r>
            <a:r>
              <a:rPr lang="en-GB" sz="1400" dirty="0" smtClean="0"/>
              <a:t> </a:t>
            </a:r>
            <a:r>
              <a:rPr lang="en-GB" sz="1400" dirty="0" err="1" smtClean="0"/>
              <a:t>behaviorálních</a:t>
            </a:r>
            <a:r>
              <a:rPr lang="en-GB" sz="1400" dirty="0" smtClean="0"/>
              <a:t> </a:t>
            </a:r>
            <a:r>
              <a:rPr lang="en-GB" sz="1400" dirty="0">
                <a:solidFill>
                  <a:prstClr val="black"/>
                </a:solidFill>
              </a:rPr>
              <a:t>a </a:t>
            </a:r>
            <a:r>
              <a:rPr lang="en-GB" sz="1400" dirty="0" err="1">
                <a:solidFill>
                  <a:prstClr val="black"/>
                </a:solidFill>
              </a:rPr>
              <a:t>společenských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věd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zaměřený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na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/>
              <a:t>pozorování</a:t>
            </a:r>
            <a:r>
              <a:rPr lang="en-GB" sz="1400" dirty="0" smtClean="0"/>
              <a:t> </a:t>
            </a:r>
            <a:r>
              <a:rPr lang="en-GB" sz="1400" dirty="0" err="1"/>
              <a:t>určitých</a:t>
            </a:r>
            <a:r>
              <a:rPr lang="en-GB" sz="1400" dirty="0"/>
              <a:t> </a:t>
            </a:r>
            <a:r>
              <a:rPr lang="en-GB" sz="1400" dirty="0" err="1"/>
              <a:t>jevů</a:t>
            </a:r>
            <a:r>
              <a:rPr lang="en-GB" sz="1400" dirty="0"/>
              <a:t>, </a:t>
            </a:r>
            <a:r>
              <a:rPr lang="en-GB" sz="1400" dirty="0" err="1"/>
              <a:t>situací</a:t>
            </a:r>
            <a:r>
              <a:rPr lang="en-GB" sz="1400" dirty="0"/>
              <a:t>, </a:t>
            </a:r>
            <a:r>
              <a:rPr lang="en-GB" sz="1400" dirty="0" err="1" smtClean="0"/>
              <a:t>akcí</a:t>
            </a:r>
            <a:r>
              <a:rPr lang="en-GB" sz="1400" dirty="0" smtClean="0"/>
              <a:t>, </a:t>
            </a:r>
            <a:r>
              <a:rPr lang="en-GB" sz="1400" dirty="0" err="1" smtClean="0"/>
              <a:t>emocí</a:t>
            </a:r>
            <a:r>
              <a:rPr lang="en-GB" sz="1400" dirty="0" smtClean="0"/>
              <a:t> a </a:t>
            </a:r>
            <a:r>
              <a:rPr lang="en-GB" sz="1400" dirty="0" err="1" smtClean="0"/>
              <a:t>nebo</a:t>
            </a:r>
            <a:r>
              <a:rPr lang="en-GB" sz="1400" dirty="0" smtClean="0"/>
              <a:t> </a:t>
            </a:r>
            <a:r>
              <a:rPr lang="en-GB" sz="1400" dirty="0" err="1" smtClean="0"/>
              <a:t>chování</a:t>
            </a:r>
            <a:r>
              <a:rPr lang="en-GB" sz="1400" dirty="0" smtClean="0"/>
              <a:t> </a:t>
            </a:r>
            <a:r>
              <a:rPr lang="en-GB" sz="1400" dirty="0" err="1"/>
              <a:t>jednotlivců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 </a:t>
            </a:r>
            <a:r>
              <a:rPr lang="en-GB" sz="1400" dirty="0" err="1"/>
              <a:t>skupin</a:t>
            </a:r>
            <a:r>
              <a:rPr lang="en-GB" sz="1400" dirty="0"/>
              <a:t> </a:t>
            </a:r>
            <a:r>
              <a:rPr lang="en-GB" sz="1400" dirty="0" smtClean="0"/>
              <a:t>(ale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zvířat</a:t>
            </a:r>
            <a:r>
              <a:rPr lang="en-GB" sz="1400" dirty="0" smtClean="0"/>
              <a:t>) a </a:t>
            </a:r>
            <a:r>
              <a:rPr lang="en-GB" sz="1400" dirty="0" err="1"/>
              <a:t>jejich</a:t>
            </a:r>
            <a:r>
              <a:rPr lang="en-GB" sz="1400" dirty="0"/>
              <a:t> </a:t>
            </a:r>
            <a:r>
              <a:rPr lang="en-GB" sz="1400" dirty="0" err="1" smtClean="0"/>
              <a:t>interakce</a:t>
            </a:r>
            <a:r>
              <a:rPr lang="en-GB" sz="1400" dirty="0" smtClean="0"/>
              <a:t> </a:t>
            </a:r>
            <a:r>
              <a:rPr lang="en-GB" sz="1400" dirty="0" err="1" smtClean="0"/>
              <a:t>za</a:t>
            </a:r>
            <a:r>
              <a:rPr lang="en-GB" sz="1400" dirty="0" smtClean="0"/>
              <a:t> </a:t>
            </a:r>
            <a:r>
              <a:rPr lang="en-GB" sz="1400" dirty="0" err="1" smtClean="0"/>
              <a:t>účelem</a:t>
            </a:r>
            <a:r>
              <a:rPr lang="en-GB" sz="1400" dirty="0" smtClean="0"/>
              <a:t> </a:t>
            </a:r>
            <a:r>
              <a:rPr lang="en-GB" sz="1400" dirty="0" err="1" smtClean="0"/>
              <a:t>zlepšení</a:t>
            </a:r>
            <a:r>
              <a:rPr lang="en-GB" sz="1400" dirty="0" smtClean="0"/>
              <a:t> </a:t>
            </a:r>
            <a:r>
              <a:rPr lang="en-GB" sz="1400" dirty="0" err="1" smtClean="0"/>
              <a:t>služeb</a:t>
            </a:r>
            <a:r>
              <a:rPr lang="en-GB" sz="1400" dirty="0" smtClean="0"/>
              <a:t>, </a:t>
            </a:r>
            <a:r>
              <a:rPr lang="en-GB" sz="1400" dirty="0" err="1" smtClean="0"/>
              <a:t>postupů</a:t>
            </a:r>
            <a:r>
              <a:rPr lang="en-GB" sz="1400" dirty="0" smtClean="0"/>
              <a:t>, </a:t>
            </a:r>
            <a:r>
              <a:rPr lang="en-GB" sz="1400" dirty="0" err="1" smtClean="0"/>
              <a:t>systémů</a:t>
            </a:r>
            <a:r>
              <a:rPr lang="en-GB" sz="1400" dirty="0" smtClean="0"/>
              <a:t>, </a:t>
            </a:r>
            <a:r>
              <a:rPr lang="en-GB" sz="1400" dirty="0" err="1" smtClean="0"/>
              <a:t>způsobů</a:t>
            </a:r>
            <a:r>
              <a:rPr lang="en-GB" sz="1400" dirty="0" smtClean="0"/>
              <a:t> </a:t>
            </a:r>
            <a:r>
              <a:rPr lang="en-GB" sz="1400" dirty="0" err="1" smtClean="0"/>
              <a:t>prodeje</a:t>
            </a:r>
            <a:r>
              <a:rPr lang="en-GB" sz="1400" dirty="0" smtClean="0"/>
              <a:t> </a:t>
            </a:r>
            <a:r>
              <a:rPr lang="en-GB" sz="1400" dirty="0" err="1" smtClean="0"/>
              <a:t>apod</a:t>
            </a:r>
            <a:r>
              <a:rPr lang="en-GB" sz="1400" dirty="0" smtClean="0"/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7" y="2420888"/>
            <a:ext cx="756706" cy="726656"/>
          </a:xfrm>
          <a:prstGeom prst="rect">
            <a:avLst/>
          </a:prstGeom>
        </p:spPr>
      </p:pic>
      <p:sp>
        <p:nvSpPr>
          <p:cNvPr id="35" name="TextovéPole 15"/>
          <p:cNvSpPr txBox="1"/>
          <p:nvPr/>
        </p:nvSpPr>
        <p:spPr>
          <a:xfrm>
            <a:off x="1223628" y="2462891"/>
            <a:ext cx="7668852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cs-CZ" sz="1400" b="1" dirty="0" smtClean="0">
                <a:solidFill>
                  <a:schemeClr val="accent6"/>
                </a:solidFill>
              </a:rPr>
              <a:t>Design </a:t>
            </a:r>
            <a:r>
              <a:rPr lang="cs-CZ" sz="1400" b="1" dirty="0" err="1">
                <a:solidFill>
                  <a:schemeClr val="accent6"/>
                </a:solidFill>
              </a:rPr>
              <a:t>T</a:t>
            </a:r>
            <a:r>
              <a:rPr lang="cs-CZ" sz="1400" b="1" dirty="0" err="1" smtClean="0">
                <a:solidFill>
                  <a:schemeClr val="accent6"/>
                </a:solidFill>
              </a:rPr>
              <a:t>hinking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 smtClean="0">
                <a:solidFill>
                  <a:schemeClr val="accent6"/>
                </a:solidFill>
              </a:rPr>
              <a:t>Research</a:t>
            </a:r>
            <a:r>
              <a:rPr lang="en-GB" sz="1400" b="1" dirty="0" smtClean="0">
                <a:solidFill>
                  <a:schemeClr val="accent6"/>
                </a:solidFill>
              </a:rPr>
              <a:t>: </a:t>
            </a:r>
            <a:r>
              <a:rPr lang="en-GB" sz="1400" dirty="0" smtClean="0"/>
              <a:t>je </a:t>
            </a:r>
            <a:r>
              <a:rPr lang="en-GB" sz="1400" dirty="0" err="1" smtClean="0"/>
              <a:t>výzkumná</a:t>
            </a:r>
            <a:r>
              <a:rPr lang="en-GB" sz="1400" dirty="0" smtClean="0"/>
              <a:t> </a:t>
            </a:r>
            <a:r>
              <a:rPr lang="en-GB" sz="1400" dirty="0" err="1" smtClean="0"/>
              <a:t>metoda</a:t>
            </a:r>
            <a:r>
              <a:rPr lang="en-GB" sz="1400" dirty="0" smtClean="0"/>
              <a:t> </a:t>
            </a:r>
            <a:r>
              <a:rPr lang="en-GB" sz="1400" dirty="0" err="1" smtClean="0"/>
              <a:t>využívaná</a:t>
            </a:r>
            <a:r>
              <a:rPr lang="en-GB" sz="1400" dirty="0" smtClean="0"/>
              <a:t> </a:t>
            </a:r>
            <a:r>
              <a:rPr lang="en-GB" sz="1400" dirty="0" err="1"/>
              <a:t>za</a:t>
            </a:r>
            <a:r>
              <a:rPr lang="en-GB" sz="1400" dirty="0"/>
              <a:t> </a:t>
            </a:r>
            <a:r>
              <a:rPr lang="en-GB" sz="1400" dirty="0" err="1"/>
              <a:t>účelem</a:t>
            </a:r>
            <a:r>
              <a:rPr lang="en-GB" sz="1400" dirty="0"/>
              <a:t> </a:t>
            </a:r>
            <a:r>
              <a:rPr lang="en-GB" sz="1400" dirty="0" err="1"/>
              <a:t>vytváření</a:t>
            </a:r>
            <a:r>
              <a:rPr lang="en-GB" sz="1400" dirty="0"/>
              <a:t> </a:t>
            </a:r>
            <a:r>
              <a:rPr lang="en-GB" sz="1400" dirty="0" err="1" smtClean="0"/>
              <a:t>nápadů</a:t>
            </a:r>
            <a:r>
              <a:rPr lang="en-GB" sz="1400" dirty="0" smtClean="0"/>
              <a:t>, </a:t>
            </a:r>
            <a:r>
              <a:rPr lang="en-GB" sz="1400" dirty="0" err="1" smtClean="0"/>
              <a:t>experimentování</a:t>
            </a:r>
            <a:r>
              <a:rPr lang="en-GB" sz="1400" dirty="0" smtClean="0"/>
              <a:t> s </a:t>
            </a:r>
            <a:r>
              <a:rPr lang="en-GB" sz="1400" dirty="0" err="1" smtClean="0"/>
              <a:t>kreativitou</a:t>
            </a:r>
            <a:r>
              <a:rPr lang="en-GB" sz="1400" dirty="0" smtClean="0"/>
              <a:t> a </a:t>
            </a:r>
            <a:r>
              <a:rPr lang="en-GB" sz="1400" dirty="0" err="1" smtClean="0"/>
              <a:t>podněcování</a:t>
            </a:r>
            <a:r>
              <a:rPr lang="en-GB" sz="1400" dirty="0" smtClean="0"/>
              <a:t> </a:t>
            </a:r>
            <a:r>
              <a:rPr lang="en-GB" sz="1400" dirty="0" err="1" smtClean="0"/>
              <a:t>tvůrčí</a:t>
            </a:r>
            <a:r>
              <a:rPr lang="en-GB" sz="1400" dirty="0" smtClean="0"/>
              <a:t> </a:t>
            </a:r>
            <a:r>
              <a:rPr lang="en-GB" sz="1400" dirty="0" err="1" smtClean="0"/>
              <a:t>spolupráce</a:t>
            </a:r>
            <a:r>
              <a:rPr lang="en-GB" sz="1400" dirty="0" smtClean="0"/>
              <a:t> </a:t>
            </a:r>
            <a:r>
              <a:rPr lang="en-GB" sz="1400" dirty="0" err="1" smtClean="0"/>
              <a:t>designérů</a:t>
            </a:r>
            <a:r>
              <a:rPr lang="en-GB" sz="1400" dirty="0" smtClean="0"/>
              <a:t>, </a:t>
            </a:r>
            <a:r>
              <a:rPr lang="en-GB" sz="1400" dirty="0" err="1" smtClean="0"/>
              <a:t>sociálních</a:t>
            </a:r>
            <a:r>
              <a:rPr lang="en-GB" sz="1400" dirty="0" smtClean="0"/>
              <a:t> </a:t>
            </a:r>
            <a:r>
              <a:rPr lang="en-GB" sz="1400" dirty="0" err="1" smtClean="0"/>
              <a:t>vědců</a:t>
            </a:r>
            <a:r>
              <a:rPr lang="en-GB" sz="1400" dirty="0" smtClean="0"/>
              <a:t>, </a:t>
            </a:r>
            <a:r>
              <a:rPr lang="en-GB" sz="1400" dirty="0" err="1" smtClean="0"/>
              <a:t>umělců</a:t>
            </a:r>
            <a:r>
              <a:rPr lang="en-GB" sz="1400" dirty="0" smtClean="0"/>
              <a:t>, </a:t>
            </a:r>
            <a:r>
              <a:rPr lang="en-GB" sz="1400" dirty="0" err="1" smtClean="0"/>
              <a:t>inženýrů</a:t>
            </a:r>
            <a:r>
              <a:rPr lang="en-GB" sz="1400" dirty="0" smtClean="0"/>
              <a:t> </a:t>
            </a:r>
            <a:r>
              <a:rPr lang="en-GB" sz="1400" dirty="0" err="1" smtClean="0"/>
              <a:t>aj</a:t>
            </a:r>
            <a:r>
              <a:rPr lang="en-GB" sz="1400" dirty="0" smtClean="0"/>
              <a:t>. </a:t>
            </a:r>
            <a:r>
              <a:rPr lang="en-GB" sz="1400" dirty="0" err="1" smtClean="0"/>
              <a:t>za</a:t>
            </a:r>
            <a:r>
              <a:rPr lang="en-GB" sz="1400" dirty="0" smtClean="0"/>
              <a:t> </a:t>
            </a:r>
            <a:r>
              <a:rPr lang="en-GB" sz="1400" dirty="0" err="1" smtClean="0"/>
              <a:t>účelem</a:t>
            </a:r>
            <a:r>
              <a:rPr lang="en-GB" sz="1400" dirty="0" smtClean="0"/>
              <a:t> </a:t>
            </a:r>
            <a:r>
              <a:rPr lang="en-GB" sz="1400" dirty="0" err="1" smtClean="0"/>
              <a:t>zlepšení</a:t>
            </a:r>
            <a:r>
              <a:rPr lang="en-GB" sz="1400" dirty="0" smtClean="0"/>
              <a:t> </a:t>
            </a:r>
            <a:r>
              <a:rPr lang="en-GB" sz="1400" dirty="0" err="1"/>
              <a:t>služeb</a:t>
            </a:r>
            <a:r>
              <a:rPr lang="en-GB" sz="1400" dirty="0"/>
              <a:t>, </a:t>
            </a:r>
            <a:r>
              <a:rPr lang="en-GB" sz="1400" dirty="0" err="1"/>
              <a:t>produktů</a:t>
            </a:r>
            <a:r>
              <a:rPr lang="en-GB" sz="1400" dirty="0"/>
              <a:t>, </a:t>
            </a:r>
            <a:r>
              <a:rPr lang="en-GB" sz="1400" dirty="0" err="1"/>
              <a:t>procesů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 smtClean="0"/>
              <a:t>prostorů</a:t>
            </a:r>
            <a:r>
              <a:rPr lang="en-GB" sz="1400" dirty="0" smtClean="0"/>
              <a:t>.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7" y="3212976"/>
            <a:ext cx="780383" cy="777586"/>
          </a:xfrm>
          <a:prstGeom prst="rect">
            <a:avLst/>
          </a:prstGeom>
        </p:spPr>
      </p:pic>
      <p:sp>
        <p:nvSpPr>
          <p:cNvPr id="36" name="TextovéPole 15"/>
          <p:cNvSpPr txBox="1"/>
          <p:nvPr/>
        </p:nvSpPr>
        <p:spPr>
          <a:xfrm>
            <a:off x="1223628" y="3298184"/>
            <a:ext cx="7668852" cy="646331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just"/>
            <a:r>
              <a:rPr lang="cs-CZ" sz="1400" b="1" dirty="0" err="1" smtClean="0">
                <a:solidFill>
                  <a:schemeClr val="accent6"/>
                </a:solidFill>
              </a:rPr>
              <a:t>Action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 smtClean="0">
                <a:solidFill>
                  <a:schemeClr val="accent6"/>
                </a:solidFill>
              </a:rPr>
              <a:t>Research</a:t>
            </a:r>
            <a:r>
              <a:rPr lang="en-GB" sz="1400" b="1" dirty="0" smtClean="0">
                <a:solidFill>
                  <a:schemeClr val="accent6"/>
                </a:solidFill>
              </a:rPr>
              <a:t>: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je forma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aplikovaného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výzkumu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v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sociálních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vědách</a:t>
            </a:r>
            <a:r>
              <a:rPr lang="en-GB" sz="1400" dirty="0" smtClean="0">
                <a:solidFill>
                  <a:sysClr val="windowText" lastClr="000000"/>
                </a:solidFill>
              </a:rPr>
              <a:t>,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kdy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v</a:t>
            </a:r>
            <a:r>
              <a:rPr lang="en-GB" sz="1400" dirty="0" err="1" smtClean="0">
                <a:solidFill>
                  <a:prstClr val="black"/>
                </a:solidFill>
              </a:rPr>
              <a:t>ýzkumník</a:t>
            </a:r>
            <a:r>
              <a:rPr lang="en-GB" sz="1400" dirty="0" smtClean="0">
                <a:solidFill>
                  <a:prstClr val="black"/>
                </a:solidFill>
              </a:rPr>
              <a:t>/ice </a:t>
            </a:r>
            <a:r>
              <a:rPr lang="en-GB" sz="1400" dirty="0" err="1" smtClean="0">
                <a:solidFill>
                  <a:prstClr val="black"/>
                </a:solidFill>
              </a:rPr>
              <a:t>má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rovnocenné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postavení</a:t>
            </a:r>
            <a:r>
              <a:rPr lang="en-GB" sz="1400" dirty="0">
                <a:solidFill>
                  <a:prstClr val="black"/>
                </a:solidFill>
              </a:rPr>
              <a:t> s </a:t>
            </a:r>
            <a:r>
              <a:rPr lang="en-GB" sz="1400" dirty="0" err="1">
                <a:solidFill>
                  <a:prstClr val="black"/>
                </a:solidFill>
              </a:rPr>
              <a:t>aktéry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výzkumu</a:t>
            </a:r>
            <a:r>
              <a:rPr lang="en-GB" sz="1400" dirty="0" smtClean="0">
                <a:solidFill>
                  <a:prstClr val="black"/>
                </a:solidFill>
              </a:rPr>
              <a:t>, </a:t>
            </a:r>
            <a:r>
              <a:rPr lang="en-GB" sz="1400" dirty="0" err="1" smtClean="0">
                <a:solidFill>
                  <a:prstClr val="black"/>
                </a:solidFill>
              </a:rPr>
              <a:t>cílem</a:t>
            </a:r>
            <a:r>
              <a:rPr lang="en-GB" sz="1400" dirty="0" smtClean="0">
                <a:solidFill>
                  <a:prstClr val="black"/>
                </a:solidFill>
              </a:rPr>
              <a:t> je </a:t>
            </a:r>
            <a:r>
              <a:rPr lang="en-GB" sz="1400" dirty="0" err="1" smtClean="0">
                <a:solidFill>
                  <a:prstClr val="black"/>
                </a:solidFill>
              </a:rPr>
              <a:t>řešení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konkrétního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problému</a:t>
            </a:r>
            <a:r>
              <a:rPr lang="en-GB" sz="1400" dirty="0">
                <a:solidFill>
                  <a:prstClr val="black"/>
                </a:solidFill>
              </a:rPr>
              <a:t> a </a:t>
            </a:r>
            <a:r>
              <a:rPr lang="en-GB" sz="1400" dirty="0" err="1">
                <a:solidFill>
                  <a:prstClr val="black"/>
                </a:solidFill>
              </a:rPr>
              <a:t>hledání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cesty</a:t>
            </a:r>
            <a:r>
              <a:rPr lang="cs-CZ" sz="1400" dirty="0" smtClean="0">
                <a:solidFill>
                  <a:prstClr val="black"/>
                </a:solidFill>
              </a:rPr>
              <a:t>       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k </a:t>
            </a:r>
            <a:r>
              <a:rPr lang="en-GB" sz="1400" dirty="0" err="1">
                <a:solidFill>
                  <a:prstClr val="black"/>
                </a:solidFill>
              </a:rPr>
              <a:t>žádoucí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r>
              <a:rPr lang="en-GB" sz="1400" dirty="0" err="1">
                <a:solidFill>
                  <a:prstClr val="black"/>
                </a:solidFill>
              </a:rPr>
              <a:t>změně</a:t>
            </a:r>
            <a:r>
              <a:rPr lang="en-GB" sz="1400" dirty="0">
                <a:solidFill>
                  <a:prstClr val="black"/>
                </a:solidFill>
              </a:rPr>
              <a:t> v </a:t>
            </a:r>
            <a:r>
              <a:rPr lang="en-GB" sz="1400" dirty="0" err="1">
                <a:solidFill>
                  <a:prstClr val="black"/>
                </a:solidFill>
              </a:rPr>
              <a:t>měnící</a:t>
            </a:r>
            <a:r>
              <a:rPr lang="en-GB" sz="1400" dirty="0">
                <a:solidFill>
                  <a:prstClr val="black"/>
                </a:solidFill>
              </a:rPr>
              <a:t> se </a:t>
            </a:r>
            <a:r>
              <a:rPr lang="en-GB" sz="1400" dirty="0" err="1">
                <a:solidFill>
                  <a:prstClr val="black"/>
                </a:solidFill>
              </a:rPr>
              <a:t>realitě</a:t>
            </a:r>
            <a:r>
              <a:rPr lang="en-GB" sz="14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09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/>
          <p:cNvSpPr/>
          <p:nvPr/>
        </p:nvSpPr>
        <p:spPr>
          <a:xfrm>
            <a:off x="107505" y="3162719"/>
            <a:ext cx="8892987" cy="2647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cs-CZ" sz="1600" b="1" dirty="0" smtClean="0">
              <a:solidFill>
                <a:srgbClr val="F03741"/>
              </a:solidFill>
            </a:endParaRPr>
          </a:p>
          <a:p>
            <a:pPr algn="ctr" fontAlgn="base"/>
            <a:endParaRPr lang="cs-CZ" sz="1600" b="1" dirty="0">
              <a:solidFill>
                <a:srgbClr val="F03741"/>
              </a:solidFill>
            </a:endParaRPr>
          </a:p>
          <a:p>
            <a:pPr algn="ctr" fontAlgn="base"/>
            <a:endParaRPr lang="cs-CZ" sz="1600" b="1" dirty="0" smtClean="0">
              <a:solidFill>
                <a:srgbClr val="F03741"/>
              </a:solidFill>
            </a:endParaRPr>
          </a:p>
          <a:p>
            <a:pPr algn="ctr" fontAlgn="base"/>
            <a:endParaRPr lang="cs-CZ" sz="1600" b="1" dirty="0">
              <a:solidFill>
                <a:srgbClr val="F03741"/>
              </a:solidFill>
            </a:endParaRPr>
          </a:p>
          <a:p>
            <a:pPr algn="ctr" fontAlgn="base"/>
            <a:endParaRPr lang="cs-CZ" sz="1600" b="1" dirty="0" smtClean="0">
              <a:solidFill>
                <a:srgbClr val="F03741"/>
              </a:solidFill>
            </a:endParaRPr>
          </a:p>
          <a:p>
            <a:pPr algn="ctr" fontAlgn="base"/>
            <a:endParaRPr lang="cs-CZ" sz="1600" b="1" dirty="0">
              <a:solidFill>
                <a:srgbClr val="F03741"/>
              </a:solidFill>
            </a:endParaRPr>
          </a:p>
          <a:p>
            <a:pPr algn="ctr" fontAlgn="base"/>
            <a:r>
              <a:rPr lang="cs-CZ" sz="1600" b="1" dirty="0" smtClean="0">
                <a:solidFill>
                  <a:srgbClr val="F03741"/>
                </a:solidFill>
              </a:rPr>
              <a:t>vždy) APLIKAČNÍ KULTURA 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=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</a:t>
            </a:r>
            <a:endParaRPr lang="cs-CZ" sz="1600" b="1" dirty="0" smtClean="0">
              <a:solidFill>
                <a:sysClr val="windowText" lastClr="000000"/>
              </a:solidFill>
            </a:endParaRPr>
          </a:p>
          <a:p>
            <a:pPr algn="ctr" fontAlgn="base"/>
            <a:r>
              <a:rPr lang="en-GB" sz="1600" b="1" dirty="0" err="1" smtClean="0">
                <a:solidFill>
                  <a:sysClr val="windowText" lastClr="000000"/>
                </a:solidFill>
              </a:rPr>
              <a:t>aplikovatelnost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b="1" dirty="0">
                <a:solidFill>
                  <a:sysClr val="windowText" lastClr="000000"/>
                </a:solidFill>
              </a:rPr>
              <a:t>►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metoda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&amp;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cílová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skupina</a:t>
            </a:r>
            <a:endParaRPr lang="en-GB" sz="1600" b="1" dirty="0" smtClean="0">
              <a:solidFill>
                <a:sysClr val="windowText" lastClr="000000"/>
              </a:solidFill>
            </a:endParaRPr>
          </a:p>
          <a:p>
            <a:pPr algn="ctr" fontAlgn="base"/>
            <a:r>
              <a:rPr lang="en-GB" sz="1600" b="1" dirty="0" smtClean="0">
                <a:solidFill>
                  <a:sysClr val="windowText" lastClr="000000"/>
                </a:solidFill>
              </a:rPr>
              <a:t>+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aplikovanost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►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uživatelé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&amp;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aplikační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 smtClean="0">
                <a:solidFill>
                  <a:sysClr val="windowText" lastClr="000000"/>
                </a:solidFill>
              </a:rPr>
              <a:t>garant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9512" y="3248980"/>
            <a:ext cx="288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rgbClr val="F03741"/>
                </a:solidFill>
              </a:rPr>
              <a:t>a)</a:t>
            </a:r>
            <a:r>
              <a:rPr lang="cs-CZ" sz="1600" b="1" dirty="0" smtClean="0">
                <a:solidFill>
                  <a:prstClr val="black"/>
                </a:solidFill>
              </a:rPr>
              <a:t> </a:t>
            </a:r>
            <a:r>
              <a:rPr lang="cs-CZ" sz="1600" b="1" dirty="0" smtClean="0">
                <a:solidFill>
                  <a:srgbClr val="F03741"/>
                </a:solidFill>
              </a:rPr>
              <a:t>INTERDISCIPLINARITA</a:t>
            </a:r>
          </a:p>
          <a:p>
            <a:pPr algn="ctr"/>
            <a:r>
              <a:rPr lang="cs-CZ" sz="1600" b="1" dirty="0" smtClean="0">
                <a:solidFill>
                  <a:prstClr val="black"/>
                </a:solidFill>
              </a:rPr>
              <a:t>…spojení znalostí v </a:t>
            </a:r>
            <a:r>
              <a:rPr lang="cs-CZ" sz="1600" b="1" dirty="0" err="1" smtClean="0">
                <a:solidFill>
                  <a:prstClr val="black"/>
                </a:solidFill>
              </a:rPr>
              <a:t>multi</a:t>
            </a:r>
            <a:r>
              <a:rPr lang="cs-CZ" sz="1600" b="1" dirty="0" smtClean="0">
                <a:solidFill>
                  <a:prstClr val="black"/>
                </a:solidFill>
              </a:rPr>
              <a:t>-, inter-, transdisciplinárních projektech</a:t>
            </a:r>
            <a:endParaRPr lang="en-GB" sz="1600" dirty="0" err="1" smtClean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2160" y="3251847"/>
            <a:ext cx="288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rgbClr val="F03741"/>
                </a:solidFill>
              </a:rPr>
              <a:t>b)</a:t>
            </a:r>
            <a:r>
              <a:rPr lang="cs-CZ" sz="1600" b="1" dirty="0" smtClean="0">
                <a:solidFill>
                  <a:prstClr val="black"/>
                </a:solidFill>
              </a:rPr>
              <a:t> </a:t>
            </a:r>
            <a:r>
              <a:rPr lang="cs-CZ" sz="1600" b="1" dirty="0" smtClean="0">
                <a:solidFill>
                  <a:srgbClr val="F03741"/>
                </a:solidFill>
              </a:rPr>
              <a:t>TECH. + NETECH. OBSAH</a:t>
            </a:r>
          </a:p>
          <a:p>
            <a:pPr algn="ctr"/>
            <a:r>
              <a:rPr lang="cs-CZ" sz="1600" b="1" dirty="0" smtClean="0">
                <a:solidFill>
                  <a:prstClr val="black"/>
                </a:solidFill>
              </a:rPr>
              <a:t>…propojení technického a netechnického obsahu výzkumu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084488" y="3248980"/>
            <a:ext cx="288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/>
            <a:r>
              <a:rPr lang="cs-CZ" sz="1600" b="1" dirty="0" smtClean="0">
                <a:solidFill>
                  <a:srgbClr val="F03741"/>
                </a:solidFill>
              </a:rPr>
              <a:t>c)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cs-CZ" sz="1600" b="1" dirty="0" smtClean="0">
                <a:solidFill>
                  <a:srgbClr val="F03741"/>
                </a:solidFill>
              </a:rPr>
              <a:t>ZÁKLADNÍ VÝZKUM</a:t>
            </a:r>
          </a:p>
          <a:p>
            <a:pPr algn="ctr" fontAlgn="base"/>
            <a:r>
              <a:rPr lang="cs-CZ" sz="1600" b="1" dirty="0" smtClean="0">
                <a:solidFill>
                  <a:srgbClr val="F03741"/>
                </a:solidFill>
              </a:rPr>
              <a:t>K APLIKACÍM</a:t>
            </a:r>
          </a:p>
          <a:p>
            <a:pPr algn="ctr" fontAlgn="base"/>
            <a:r>
              <a:rPr lang="cs-CZ" sz="1600" b="1" dirty="0" smtClean="0">
                <a:solidFill>
                  <a:sysClr val="windowText" lastClr="000000"/>
                </a:solidFill>
              </a:rPr>
              <a:t>…vytěžení potenciálu základního výzkumu (objevů) k aplikacím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47" name="Picture 54" descr="Výsledek obrázku pro technicia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6006" y="2161420"/>
            <a:ext cx="518354" cy="5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4191271" y="2265651"/>
            <a:ext cx="1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6" name="Picture 16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040" y="2089936"/>
            <a:ext cx="630184" cy="6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Výsledek obrázku pro PATEN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332" y="2127873"/>
            <a:ext cx="506874" cy="5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7053021" y="2127873"/>
            <a:ext cx="38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→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4123872" y="6041198"/>
            <a:ext cx="511705" cy="17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ysClr val="windowText" lastClr="000000"/>
              </a:solidFill>
            </a:endParaRPr>
          </a:p>
        </p:txBody>
      </p:sp>
      <p:pic>
        <p:nvPicPr>
          <p:cNvPr id="72" name="Picture 6" descr="Výsledek obrázku pro user centred icon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006" y="5976255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Výsledek obrázku pro garant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191" y="5940251"/>
            <a:ext cx="694753" cy="5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ovéPole 69"/>
          <p:cNvSpPr txBox="1"/>
          <p:nvPr/>
        </p:nvSpPr>
        <p:spPr>
          <a:xfrm>
            <a:off x="4067944" y="5913276"/>
            <a:ext cx="38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↔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8" name="Nadpis 1"/>
          <p:cNvSpPr>
            <a:spLocks noGrp="1"/>
          </p:cNvSpPr>
          <p:nvPr>
            <p:ph type="title"/>
          </p:nvPr>
        </p:nvSpPr>
        <p:spPr>
          <a:xfrm>
            <a:off x="107505" y="-85402"/>
            <a:ext cx="8805664" cy="11381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Zaměření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6" name="Oval 6"/>
          <p:cNvSpPr>
            <a:spLocks noChangeAspect="1"/>
          </p:cNvSpPr>
          <p:nvPr/>
        </p:nvSpPr>
        <p:spPr>
          <a:xfrm>
            <a:off x="980580" y="144878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Oval 7"/>
          <p:cNvSpPr>
            <a:spLocks noChangeAspect="1"/>
          </p:cNvSpPr>
          <p:nvPr/>
        </p:nvSpPr>
        <p:spPr>
          <a:xfrm>
            <a:off x="992220" y="2619285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Oval 8"/>
          <p:cNvSpPr>
            <a:spLocks noChangeAspect="1"/>
          </p:cNvSpPr>
          <p:nvPr/>
        </p:nvSpPr>
        <p:spPr>
          <a:xfrm>
            <a:off x="1479874" y="1717378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Oval 9"/>
          <p:cNvSpPr>
            <a:spLocks noChangeAspect="1"/>
          </p:cNvSpPr>
          <p:nvPr/>
        </p:nvSpPr>
        <p:spPr>
          <a:xfrm>
            <a:off x="517774" y="2295573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Oval 11"/>
          <p:cNvSpPr>
            <a:spLocks noChangeAspect="1"/>
          </p:cNvSpPr>
          <p:nvPr/>
        </p:nvSpPr>
        <p:spPr>
          <a:xfrm>
            <a:off x="1483834" y="2270229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Oval 4"/>
          <p:cNvSpPr>
            <a:spLocks noChangeAspect="1"/>
          </p:cNvSpPr>
          <p:nvPr/>
        </p:nvSpPr>
        <p:spPr>
          <a:xfrm>
            <a:off x="994172" y="2047452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Oval 6"/>
          <p:cNvSpPr>
            <a:spLocks noChangeAspect="1"/>
          </p:cNvSpPr>
          <p:nvPr/>
        </p:nvSpPr>
        <p:spPr>
          <a:xfrm>
            <a:off x="503548" y="177400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648375" y="2024564"/>
            <a:ext cx="38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→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3" name="Picture 98" descr="Výsledek obrázku pro design icon"/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732" y="2084040"/>
            <a:ext cx="538462" cy="5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lpha omega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1389">
            <a:off x="2016857" y="2039422"/>
            <a:ext cx="490362" cy="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hape 382"/>
          <p:cNvGrpSpPr/>
          <p:nvPr/>
        </p:nvGrpSpPr>
        <p:grpSpPr>
          <a:xfrm>
            <a:off x="7452320" y="2096852"/>
            <a:ext cx="549751" cy="549751"/>
            <a:chOff x="4461314" y="3537928"/>
            <a:chExt cx="549751" cy="549751"/>
          </a:xfrm>
        </p:grpSpPr>
        <p:pic>
          <p:nvPicPr>
            <p:cNvPr id="51" name="Shape 38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61314" y="3537928"/>
              <a:ext cx="549751" cy="549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384"/>
            <p:cNvSpPr/>
            <p:nvPr/>
          </p:nvSpPr>
          <p:spPr>
            <a:xfrm>
              <a:off x="4517921" y="3595482"/>
              <a:ext cx="431999" cy="431999"/>
            </a:xfrm>
            <a:prstGeom prst="ellipse">
              <a:avLst/>
            </a:prstGeom>
            <a:noFill/>
            <a:ln w="127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7" name="TextovéPole 56"/>
          <p:cNvSpPr txBox="1"/>
          <p:nvPr/>
        </p:nvSpPr>
        <p:spPr>
          <a:xfrm>
            <a:off x="251519" y="872716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prstClr val="black"/>
                </a:solidFill>
              </a:rPr>
              <a:t>P</a:t>
            </a:r>
            <a:r>
              <a:rPr lang="cs-CZ" sz="2000" b="1" dirty="0" smtClean="0">
                <a:solidFill>
                  <a:prstClr val="black"/>
                </a:solidFill>
              </a:rPr>
              <a:t>odpora inovačního ekosystému společenských </a:t>
            </a:r>
          </a:p>
          <a:p>
            <a:pPr algn="ctr"/>
            <a:r>
              <a:rPr lang="cs-CZ" sz="2000" b="1" dirty="0" smtClean="0">
                <a:solidFill>
                  <a:prstClr val="black"/>
                </a:solidFill>
              </a:rPr>
              <a:t>a humanitních věd včetně umění ve 3 aspektech:</a:t>
            </a: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0104 0.07362 " pathEditMode="relative" rAng="0" ptsTypes="AA">
                                      <p:cBhvr>
                                        <p:cTn id="57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775 0.03959 " pathEditMode="relative" rAng="0" ptsTypes="AA">
                                      <p:cBhvr>
                                        <p:cTn id="59" dur="3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96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4722 0.03657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82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0173 -0.07107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56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4566 -0.0289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145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4427 -0.02523 " pathEditMode="relative" rAng="0" ptsTypes="AA">
                                      <p:cBhvr>
                                        <p:cTn id="67" dur="2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15" grpId="0" animBg="1"/>
      <p:bldP spid="16" grpId="0" animBg="1"/>
      <p:bldP spid="48" grpId="0"/>
      <p:bldP spid="55" grpId="0"/>
      <p:bldP spid="70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9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8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92987" cy="105273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Oborové zaměření projektů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3219"/>
              </p:ext>
            </p:extLst>
          </p:nvPr>
        </p:nvGraphicFramePr>
        <p:xfrm>
          <a:off x="912777" y="2633620"/>
          <a:ext cx="2967560" cy="701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95339"/>
                <a:gridCol w="207222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Kód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Popis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Společenské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vědy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31087"/>
              </p:ext>
            </p:extLst>
          </p:nvPr>
        </p:nvGraphicFramePr>
        <p:xfrm>
          <a:off x="4463988" y="2633620"/>
          <a:ext cx="2967560" cy="3505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95339"/>
                <a:gridCol w="207222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Kód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Popis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Společenské vědy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Fyzika a matematika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Chemie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Vědy o zemi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Biovědy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Lékařské vědy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Zemědělství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Informatika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Průmysl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  <p:sp>
        <p:nvSpPr>
          <p:cNvPr id="26" name="TextovéPole 38"/>
          <p:cNvSpPr txBox="1"/>
          <p:nvPr/>
        </p:nvSpPr>
        <p:spPr>
          <a:xfrm>
            <a:off x="899592" y="2211482"/>
            <a:ext cx="296756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HLAVNÍ OBOR PROJEKTU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TextovéPole 38"/>
          <p:cNvSpPr txBox="1"/>
          <p:nvPr/>
        </p:nvSpPr>
        <p:spPr>
          <a:xfrm>
            <a:off x="4463988" y="2211481"/>
            <a:ext cx="296756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VEDLEJŠÍ OBOR(</a:t>
            </a:r>
            <a:r>
              <a:rPr lang="cs-CZ" sz="1400" b="1" dirty="0" err="1" smtClean="0">
                <a:solidFill>
                  <a:schemeClr val="bg1"/>
                </a:solidFill>
              </a:rPr>
              <a:t>Y</a:t>
            </a:r>
            <a:r>
              <a:rPr lang="cs-CZ" sz="1400" b="1" dirty="0" smtClean="0">
                <a:solidFill>
                  <a:schemeClr val="bg1"/>
                </a:solidFill>
              </a:rPr>
              <a:t>) PROJEKTU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ovéPole 56"/>
          <p:cNvSpPr txBox="1"/>
          <p:nvPr/>
        </p:nvSpPr>
        <p:spPr>
          <a:xfrm>
            <a:off x="883339" y="1278165"/>
            <a:ext cx="694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</a:rPr>
              <a:t>Hlavní obor projektu = „A“ Společenské vědy dle CEP</a:t>
            </a:r>
          </a:p>
          <a:p>
            <a:r>
              <a:rPr lang="cs-CZ" sz="2000" b="1" dirty="0" smtClean="0">
                <a:solidFill>
                  <a:prstClr val="black"/>
                </a:solidFill>
              </a:rPr>
              <a:t>Vedlejší obor(</a:t>
            </a:r>
            <a:r>
              <a:rPr lang="cs-CZ" sz="2000" b="1" dirty="0" err="1" smtClean="0">
                <a:solidFill>
                  <a:prstClr val="black"/>
                </a:solidFill>
              </a:rPr>
              <a:t>y</a:t>
            </a:r>
            <a:r>
              <a:rPr lang="cs-CZ" sz="2000" b="1" dirty="0" smtClean="0">
                <a:solidFill>
                  <a:prstClr val="black"/>
                </a:solidFill>
              </a:rPr>
              <a:t>) projektu = jakékoliv</a:t>
            </a: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28466" y="3326485"/>
            <a:ext cx="4081439" cy="2566718"/>
          </a:xfrm>
          <a:prstGeom prst="rect">
            <a:avLst/>
          </a:prstGeom>
          <a:solidFill>
            <a:srgbClr val="8F8F8F">
              <a:alpha val="3647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401875" y="2556535"/>
            <a:ext cx="3119006" cy="3358892"/>
          </a:xfrm>
          <a:prstGeom prst="rect">
            <a:avLst/>
          </a:prstGeom>
          <a:solidFill>
            <a:srgbClr val="FFDCE0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55159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dirty="0">
                <a:solidFill>
                  <a:schemeClr val="accent6"/>
                </a:solidFill>
              </a:rPr>
              <a:t>S</a:t>
            </a: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chéma projektu 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836" y="4484772"/>
            <a:ext cx="658912" cy="6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676" y="4322371"/>
            <a:ext cx="658912" cy="6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3663" y="3335980"/>
            <a:ext cx="895430" cy="89543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367644" y="6085136"/>
            <a:ext cx="314226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Řešitelský </a:t>
            </a: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tým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6126117" y="5915427"/>
            <a:ext cx="2408016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Aplikační </a:t>
            </a: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garant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36830" y="2060848"/>
            <a:ext cx="4102928" cy="33855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Hlavní uchazeč/další účastník/aplikační garant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2" name="Shape 292"/>
          <p:cNvCxnSpPr/>
          <p:nvPr/>
        </p:nvCxnSpPr>
        <p:spPr>
          <a:xfrm rot="10800000">
            <a:off x="4752021" y="4509119"/>
            <a:ext cx="1030365" cy="0"/>
          </a:xfrm>
          <a:prstGeom prst="straightConnector1">
            <a:avLst/>
          </a:prstGeom>
          <a:noFill/>
          <a:ln w="41275" cap="flat" cmpd="sng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</p:cxnSp>
      <p:sp>
        <p:nvSpPr>
          <p:cNvPr id="294" name="Shape 294"/>
          <p:cNvSpPr txBox="1"/>
          <p:nvPr/>
        </p:nvSpPr>
        <p:spPr>
          <a:xfrm>
            <a:off x="1979712" y="4071628"/>
            <a:ext cx="199479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vedoucí řešitel/</a:t>
            </a:r>
            <a:r>
              <a:rPr lang="cs-CZ" sz="16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1878829" y="5247064"/>
            <a:ext cx="176886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členové a členky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řešitelského týmu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539755" y="3861048"/>
            <a:ext cx="147240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způsob a míra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spolupráce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" name="Picture 4" descr="Výsledek obrázku pro universit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0" y="1102621"/>
            <a:ext cx="1039303" cy="10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Výsledek obrázku pro dollar business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26" y="1236829"/>
            <a:ext cx="770886" cy="7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138027" y="1278291"/>
            <a:ext cx="932505" cy="687962"/>
            <a:chOff x="1458445" y="2199045"/>
            <a:chExt cx="1146724" cy="86004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58445" y="2199045"/>
              <a:ext cx="1146724" cy="860043"/>
            </a:xfrm>
            <a:prstGeom prst="rect">
              <a:avLst/>
            </a:prstGeom>
          </p:spPr>
        </p:pic>
        <p:sp>
          <p:nvSpPr>
            <p:cNvPr id="34" name="Shape 296"/>
            <p:cNvSpPr txBox="1"/>
            <p:nvPr/>
          </p:nvSpPr>
          <p:spPr>
            <a:xfrm>
              <a:off x="1695374" y="2419400"/>
              <a:ext cx="667256" cy="5416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lang="cs-CZ" sz="1600" b="1" dirty="0" smtClean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ÚSC</a:t>
              </a:r>
              <a:endParaRPr lang="cs-CZ" sz="16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" name="Shape 296"/>
          <p:cNvSpPr txBox="1"/>
          <p:nvPr/>
        </p:nvSpPr>
        <p:spPr>
          <a:xfrm>
            <a:off x="6052416" y="2021626"/>
            <a:ext cx="2408016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 externí spolupráce s AG, není-li v konsorciu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" name="Picture 10" descr="Výsledek obrázku pro garantee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6" y="1210104"/>
            <a:ext cx="986075" cy="8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hape 272"/>
          <p:cNvSpPr/>
          <p:nvPr/>
        </p:nvSpPr>
        <p:spPr>
          <a:xfrm>
            <a:off x="5963804" y="3335979"/>
            <a:ext cx="2684287" cy="2557223"/>
          </a:xfrm>
          <a:prstGeom prst="rect">
            <a:avLst/>
          </a:prstGeom>
          <a:solidFill>
            <a:srgbClr val="C9E7A7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Font typeface="Cambria"/>
              <a:buNone/>
            </a:pPr>
            <a:endParaRPr sz="1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Shape 294"/>
          <p:cNvSpPr txBox="1"/>
          <p:nvPr/>
        </p:nvSpPr>
        <p:spPr>
          <a:xfrm>
            <a:off x="6592043" y="4735541"/>
            <a:ext cx="147616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odpovědná osoba AG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270" y="4363966"/>
            <a:ext cx="658912" cy="6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4"/>
          <a:stretch/>
        </p:blipFill>
        <p:spPr>
          <a:xfrm>
            <a:off x="436830" y="5087138"/>
            <a:ext cx="907433" cy="754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>
          <a:xfrm>
            <a:off x="1457352" y="2545835"/>
            <a:ext cx="862694" cy="73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3"/>
          <a:stretch/>
        </p:blipFill>
        <p:spPr>
          <a:xfrm>
            <a:off x="415020" y="4265267"/>
            <a:ext cx="952624" cy="773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2"/>
          <a:stretch/>
        </p:blipFill>
        <p:spPr>
          <a:xfrm>
            <a:off x="2213178" y="2562476"/>
            <a:ext cx="824766" cy="65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5"/>
          <a:stretch/>
        </p:blipFill>
        <p:spPr>
          <a:xfrm>
            <a:off x="2941573" y="2542402"/>
            <a:ext cx="837629" cy="673244"/>
          </a:xfrm>
          <a:prstGeom prst="rect">
            <a:avLst/>
          </a:prstGeom>
        </p:spPr>
      </p:pic>
      <p:pic>
        <p:nvPicPr>
          <p:cNvPr id="47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168" y="4472704"/>
            <a:ext cx="658912" cy="6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4617132"/>
            <a:ext cx="658912" cy="6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7858" y="3850207"/>
            <a:ext cx="658912" cy="65891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94"/>
          <p:cNvSpPr txBox="1"/>
          <p:nvPr/>
        </p:nvSpPr>
        <p:spPr>
          <a:xfrm>
            <a:off x="409318" y="2704691"/>
            <a:ext cx="106633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obory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1"/>
          <a:stretch/>
        </p:blipFill>
        <p:spPr>
          <a:xfrm>
            <a:off x="3687283" y="2559309"/>
            <a:ext cx="816029" cy="684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1"/>
          <a:stretch/>
        </p:blipFill>
        <p:spPr>
          <a:xfrm>
            <a:off x="421621" y="3387422"/>
            <a:ext cx="998762" cy="8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  <p:bldP spid="284" grpId="0"/>
      <p:bldP spid="285" grpId="0"/>
      <p:bldP spid="288" grpId="0"/>
      <p:bldP spid="294" grpId="0"/>
      <p:bldP spid="295" grpId="0"/>
      <p:bldP spid="296" grpId="0"/>
      <p:bldP spid="35" grpId="0"/>
      <p:bldP spid="37" grpId="0" animBg="1"/>
      <p:bldP spid="3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7606026" y="4176469"/>
            <a:ext cx="1440000" cy="197636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C9E7A7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/>
          </a:p>
        </p:txBody>
      </p:sp>
      <p:sp>
        <p:nvSpPr>
          <p:cNvPr id="38" name="Nadpis 1"/>
          <p:cNvSpPr>
            <a:spLocks noGrp="1"/>
          </p:cNvSpPr>
          <p:nvPr>
            <p:ph type="title"/>
          </p:nvPr>
        </p:nvSpPr>
        <p:spPr>
          <a:xfrm>
            <a:off x="107505" y="-85402"/>
            <a:ext cx="8805664" cy="11381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Principy projektu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1" name="Shape 288"/>
          <p:cNvSpPr txBox="1"/>
          <p:nvPr/>
        </p:nvSpPr>
        <p:spPr>
          <a:xfrm>
            <a:off x="69653" y="1672207"/>
            <a:ext cx="7346663" cy="416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PRINCIPY </a:t>
            </a:r>
            <a:r>
              <a:rPr lang="cs-CZ" sz="1600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VaV</a:t>
            </a:r>
            <a:r>
              <a:rPr lang="cs-CZ" sz="16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55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novost, kreativita, nejistota, systematičnost, reprodukovatelnost</a:t>
            </a:r>
            <a:endParaRPr lang="cs-CZ" sz="155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288"/>
          <p:cNvSpPr txBox="1"/>
          <p:nvPr/>
        </p:nvSpPr>
        <p:spPr>
          <a:xfrm>
            <a:off x="7606026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UPLATNĚNÍ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" name="TextovéPole 3"/>
          <p:cNvSpPr txBox="1"/>
          <p:nvPr/>
        </p:nvSpPr>
        <p:spPr>
          <a:xfrm>
            <a:off x="7612366" y="3659942"/>
            <a:ext cx="14336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b="1" dirty="0" smtClean="0">
                <a:solidFill>
                  <a:sysClr val="windowText" lastClr="000000"/>
                </a:solidFill>
              </a:rPr>
              <a:t>TRŽNÍ CHARAKTER</a:t>
            </a:r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ovéPole 3"/>
          <p:cNvSpPr txBox="1"/>
          <p:nvPr/>
        </p:nvSpPr>
        <p:spPr>
          <a:xfrm>
            <a:off x="7606026" y="6146140"/>
            <a:ext cx="144415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b="1" dirty="0" smtClean="0">
                <a:solidFill>
                  <a:sysClr val="windowText" lastClr="000000"/>
                </a:solidFill>
              </a:rPr>
              <a:t>NETRŽNÍ CHARAKTER</a:t>
            </a:r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Shape 288"/>
          <p:cNvSpPr txBox="1"/>
          <p:nvPr/>
        </p:nvSpPr>
        <p:spPr>
          <a:xfrm flipH="1">
            <a:off x="5976316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VÝSTUP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Shape 288"/>
          <p:cNvSpPr txBox="1"/>
          <p:nvPr/>
        </p:nvSpPr>
        <p:spPr>
          <a:xfrm flipH="1">
            <a:off x="1547824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ASPEKT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TextovéPole 3"/>
          <p:cNvSpPr txBox="1"/>
          <p:nvPr/>
        </p:nvSpPr>
        <p:spPr>
          <a:xfrm>
            <a:off x="5995911" y="3140968"/>
            <a:ext cx="142040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200" b="1" dirty="0" smtClean="0"/>
              <a:t>COKOLIV UŽITEČNÉHO =</a:t>
            </a:r>
          </a:p>
          <a:p>
            <a:endParaRPr lang="cs-CZ" sz="1200" b="1" dirty="0" smtClean="0"/>
          </a:p>
          <a:p>
            <a:pPr marL="342900" indent="-342900">
              <a:buAutoNum type="arabicPeriod"/>
            </a:pPr>
            <a:r>
              <a:rPr lang="cs-CZ" sz="1200" b="1" dirty="0" smtClean="0"/>
              <a:t>AV/EV</a:t>
            </a:r>
          </a:p>
          <a:p>
            <a:pPr marL="342900" indent="-342900">
              <a:buAutoNum type="arabicPeriod"/>
            </a:pPr>
            <a:r>
              <a:rPr lang="cs-CZ" sz="1200" b="1" dirty="0" smtClean="0"/>
              <a:t>je celistvý</a:t>
            </a:r>
          </a:p>
          <a:p>
            <a:pPr marL="342900" indent="-342900">
              <a:buAutoNum type="arabicPeriod"/>
            </a:pPr>
            <a:r>
              <a:rPr lang="cs-CZ" sz="1200" b="1" dirty="0" smtClean="0"/>
              <a:t>druh a počet dle logiky projektu</a:t>
            </a:r>
          </a:p>
          <a:p>
            <a:pPr marL="342900" indent="-342900">
              <a:buAutoNum type="arabicPeriod"/>
            </a:pPr>
            <a:endParaRPr lang="cs-CZ" sz="1200" b="1" dirty="0" smtClean="0"/>
          </a:p>
        </p:txBody>
      </p:sp>
      <p:sp>
        <p:nvSpPr>
          <p:cNvPr id="73" name="Shape 288"/>
          <p:cNvSpPr txBox="1"/>
          <p:nvPr/>
        </p:nvSpPr>
        <p:spPr>
          <a:xfrm>
            <a:off x="71500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VÝZVY 21. ST.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Shape 296"/>
          <p:cNvSpPr txBox="1"/>
          <p:nvPr/>
        </p:nvSpPr>
        <p:spPr>
          <a:xfrm>
            <a:off x="84736" y="3176972"/>
            <a:ext cx="1439135" cy="3060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3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1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16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18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21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22</a:t>
            </a:r>
            <a:b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23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24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25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26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28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29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30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cs-CZ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31</a:t>
            </a:r>
            <a:endParaRPr lang="cs-CZ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288"/>
          <p:cNvSpPr txBox="1"/>
          <p:nvPr/>
        </p:nvSpPr>
        <p:spPr>
          <a:xfrm flipH="1">
            <a:off x="3023988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HLAVNÍ CEP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TextovéPole 3"/>
          <p:cNvSpPr txBox="1"/>
          <p:nvPr/>
        </p:nvSpPr>
        <p:spPr>
          <a:xfrm>
            <a:off x="3023829" y="3537874"/>
            <a:ext cx="14401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800" dirty="0" smtClean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pic>
        <p:nvPicPr>
          <p:cNvPr id="87" name="Picture 4" descr="Výsledek obrázku pro dollar busines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89" y="4568563"/>
            <a:ext cx="428734" cy="4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Výsledek obrázku pro hospita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4787341"/>
            <a:ext cx="451510" cy="4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" descr="Výsledek obrázku pro school icon 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02" y="4968495"/>
            <a:ext cx="494616" cy="4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5" descr="Výsledek obrázku pro op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17" y="5520992"/>
            <a:ext cx="587490" cy="3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Výsledek obrázku pro ministr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48" y="5669581"/>
            <a:ext cx="543672" cy="4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hape 288"/>
          <p:cNvSpPr txBox="1"/>
          <p:nvPr/>
        </p:nvSpPr>
        <p:spPr>
          <a:xfrm flipH="1">
            <a:off x="4500152" y="280864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METODA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>
          <a:xfrm>
            <a:off x="3754737" y="808121"/>
            <a:ext cx="957553" cy="8100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0"/>
          <a:stretch/>
        </p:blipFill>
        <p:spPr>
          <a:xfrm>
            <a:off x="5056191" y="832422"/>
            <a:ext cx="972108" cy="7614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1"/>
          <a:stretch/>
        </p:blipFill>
        <p:spPr>
          <a:xfrm>
            <a:off x="6372200" y="889148"/>
            <a:ext cx="868653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74" y="821994"/>
            <a:ext cx="732262" cy="7823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8" y="800708"/>
            <a:ext cx="857875" cy="824880"/>
          </a:xfrm>
          <a:prstGeom prst="rect">
            <a:avLst/>
          </a:prstGeom>
        </p:spPr>
      </p:pic>
      <p:sp>
        <p:nvSpPr>
          <p:cNvPr id="78" name="TextovéPole 3"/>
          <p:cNvSpPr txBox="1"/>
          <p:nvPr/>
        </p:nvSpPr>
        <p:spPr>
          <a:xfrm>
            <a:off x="1511660" y="3176972"/>
            <a:ext cx="1530677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200" b="1" dirty="0" smtClean="0"/>
              <a:t>INOVAČNÍ EKOSYSTÉM =</a:t>
            </a:r>
          </a:p>
          <a:p>
            <a:endParaRPr lang="cs-CZ" sz="1200" b="1" dirty="0" smtClean="0"/>
          </a:p>
          <a:p>
            <a:r>
              <a:rPr lang="cs-CZ" sz="1200" b="1" dirty="0" smtClean="0"/>
              <a:t>a)</a:t>
            </a:r>
          </a:p>
          <a:p>
            <a:r>
              <a:rPr lang="cs-CZ" sz="1200" b="1" dirty="0" smtClean="0"/>
              <a:t>interdisciplinarita</a:t>
            </a:r>
          </a:p>
          <a:p>
            <a:endParaRPr lang="cs-CZ" sz="1200" b="1" dirty="0" smtClean="0"/>
          </a:p>
          <a:p>
            <a:r>
              <a:rPr lang="cs-CZ" sz="1200" b="1" dirty="0" smtClean="0"/>
              <a:t>b) propojení </a:t>
            </a:r>
            <a:r>
              <a:rPr lang="cs-CZ" sz="1200" b="1" dirty="0" err="1" smtClean="0"/>
              <a:t>tech</a:t>
            </a:r>
            <a:r>
              <a:rPr lang="cs-CZ" sz="1200" b="1" dirty="0" smtClean="0"/>
              <a:t> + </a:t>
            </a:r>
            <a:r>
              <a:rPr lang="cs-CZ" sz="1200" b="1" dirty="0" err="1" smtClean="0"/>
              <a:t>netech</a:t>
            </a:r>
            <a:r>
              <a:rPr lang="cs-CZ" sz="1200" b="1" dirty="0" smtClean="0"/>
              <a:t>. obsahu</a:t>
            </a:r>
          </a:p>
          <a:p>
            <a:endParaRPr lang="cs-CZ" sz="1200" b="1" dirty="0" smtClean="0"/>
          </a:p>
          <a:p>
            <a:r>
              <a:rPr lang="cs-CZ" sz="1200" b="1" dirty="0" smtClean="0"/>
              <a:t>c) využití zákl. výzkumu k aplikacím</a:t>
            </a:r>
          </a:p>
          <a:p>
            <a:pPr marL="342900" indent="-342900">
              <a:buAutoNum type="arabicPeriod"/>
            </a:pPr>
            <a:endParaRPr lang="cs-CZ" sz="1200" b="1" dirty="0" smtClean="0"/>
          </a:p>
        </p:txBody>
      </p:sp>
      <p:sp>
        <p:nvSpPr>
          <p:cNvPr id="80" name="TextovéPole 3"/>
          <p:cNvSpPr txBox="1"/>
          <p:nvPr/>
        </p:nvSpPr>
        <p:spPr>
          <a:xfrm>
            <a:off x="4463988" y="3176972"/>
            <a:ext cx="142280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ETABLOVANÁ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I NOVÁ, např. =</a:t>
            </a:r>
          </a:p>
        </p:txBody>
      </p:sp>
      <p:sp>
        <p:nvSpPr>
          <p:cNvPr id="81" name="TextovéPole 3"/>
          <p:cNvSpPr txBox="1"/>
          <p:nvPr/>
        </p:nvSpPr>
        <p:spPr>
          <a:xfrm>
            <a:off x="7611145" y="3183359"/>
            <a:ext cx="1530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APLIKAČNÍ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GARANT =</a:t>
            </a:r>
          </a:p>
        </p:txBody>
      </p:sp>
      <p:sp>
        <p:nvSpPr>
          <p:cNvPr id="94" name="TextovéPole 3"/>
          <p:cNvSpPr txBox="1"/>
          <p:nvPr/>
        </p:nvSpPr>
        <p:spPr>
          <a:xfrm>
            <a:off x="3023828" y="3177951"/>
            <a:ext cx="142280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SPOLEČENSKÉ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VĚDY =</a:t>
            </a:r>
          </a:p>
        </p:txBody>
      </p:sp>
      <p:pic>
        <p:nvPicPr>
          <p:cNvPr id="124" name="Picture 21" descr="Výsledek obrázku pro industry icon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9" y="4196181"/>
            <a:ext cx="596057" cy="3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/>
          <p:cNvGrpSpPr/>
          <p:nvPr/>
        </p:nvGrpSpPr>
        <p:grpSpPr>
          <a:xfrm>
            <a:off x="4814993" y="4536983"/>
            <a:ext cx="937818" cy="968499"/>
            <a:chOff x="4988396" y="4369578"/>
            <a:chExt cx="827273" cy="102126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96" y="4515243"/>
              <a:ext cx="827273" cy="875602"/>
            </a:xfrm>
            <a:prstGeom prst="rect">
              <a:avLst/>
            </a:prstGeom>
          </p:spPr>
        </p:pic>
        <p:sp>
          <p:nvSpPr>
            <p:cNvPr id="142" name="TextovéPole 3"/>
            <p:cNvSpPr txBox="1"/>
            <p:nvPr/>
          </p:nvSpPr>
          <p:spPr>
            <a:xfrm>
              <a:off x="5084648" y="4369578"/>
              <a:ext cx="663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smtClean="0">
                  <a:latin typeface="Arial" charset="0"/>
                  <a:ea typeface="Arial" charset="0"/>
                  <a:cs typeface="Arial" charset="0"/>
                </a:rPr>
                <a:t>RRI</a:t>
              </a:r>
              <a:endParaRPr lang="cs-CZ" sz="1600" b="1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1" y="5643621"/>
            <a:ext cx="823179" cy="81224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10100" r="23226" b="24396"/>
          <a:stretch/>
        </p:blipFill>
        <p:spPr>
          <a:xfrm>
            <a:off x="4808309" y="3686411"/>
            <a:ext cx="845645" cy="8459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976156" y="2060848"/>
            <a:ext cx="1436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</a:t>
            </a:r>
            <a:r>
              <a:rPr lang="en-GB" sz="1400" dirty="0" smtClean="0"/>
              <a:t>. </a:t>
            </a:r>
            <a:r>
              <a:rPr lang="en-GB" sz="1400" dirty="0" err="1" smtClean="0"/>
              <a:t>jakými</a:t>
            </a:r>
            <a:r>
              <a:rPr lang="en-GB" sz="1400" dirty="0" smtClean="0"/>
              <a:t> </a:t>
            </a:r>
            <a:r>
              <a:rPr lang="en-GB" sz="1400" dirty="0" err="1" smtClean="0"/>
              <a:t>nástroji</a:t>
            </a:r>
            <a:r>
              <a:rPr lang="en-GB" sz="1400" dirty="0" smtClean="0"/>
              <a:t> </a:t>
            </a:r>
            <a:r>
              <a:rPr lang="en-GB" sz="1400" dirty="0" err="1" smtClean="0"/>
              <a:t>ji</a:t>
            </a:r>
            <a:r>
              <a:rPr lang="en-GB" sz="1400" dirty="0" smtClean="0"/>
              <a:t> </a:t>
            </a:r>
            <a:r>
              <a:rPr lang="en-GB" sz="1400" dirty="0" err="1" smtClean="0"/>
              <a:t>probudit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428687" y="2060848"/>
            <a:ext cx="1585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3. </a:t>
            </a:r>
            <a:r>
              <a:rPr lang="en-GB" sz="1400" dirty="0" err="1" smtClean="0"/>
              <a:t>jakým</a:t>
            </a:r>
            <a:r>
              <a:rPr lang="en-GB" sz="1400" dirty="0" smtClean="0"/>
              <a:t> </a:t>
            </a:r>
            <a:r>
              <a:rPr lang="en-GB" sz="1400" dirty="0" err="1" smtClean="0"/>
              <a:t>způsobem</a:t>
            </a:r>
            <a:r>
              <a:rPr lang="en-GB" sz="1400" dirty="0" smtClean="0"/>
              <a:t> </a:t>
            </a:r>
            <a:r>
              <a:rPr lang="en-GB" sz="1400" dirty="0" err="1" smtClean="0"/>
              <a:t>si</a:t>
            </a:r>
            <a:r>
              <a:rPr lang="en-GB" sz="1400" dirty="0" smtClean="0"/>
              <a:t> </a:t>
            </a:r>
            <a:r>
              <a:rPr lang="en-GB" sz="1400" dirty="0" err="1" smtClean="0"/>
              <a:t>nástroje</a:t>
            </a:r>
            <a:r>
              <a:rPr lang="en-GB" sz="1400" dirty="0" smtClean="0"/>
              <a:t> </a:t>
            </a:r>
            <a:r>
              <a:rPr lang="en-GB" sz="1400" dirty="0" err="1" smtClean="0"/>
              <a:t>opatřit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22740" y="2060848"/>
            <a:ext cx="14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</a:t>
            </a:r>
            <a:r>
              <a:rPr lang="en-GB" sz="1400" dirty="0" smtClean="0"/>
              <a:t>. </a:t>
            </a:r>
            <a:r>
              <a:rPr lang="en-GB" sz="1400" dirty="0" err="1" smtClean="0"/>
              <a:t>nescházím</a:t>
            </a:r>
            <a:r>
              <a:rPr lang="en-GB" sz="1400" dirty="0" smtClean="0"/>
              <a:t> z </a:t>
            </a:r>
            <a:r>
              <a:rPr lang="en-GB" sz="1400" dirty="0" err="1" smtClean="0"/>
              <a:t>cesty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523871" y="2060848"/>
            <a:ext cx="14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5. </a:t>
            </a:r>
            <a:r>
              <a:rPr lang="en-GB" sz="1400" dirty="0" err="1" smtClean="0"/>
              <a:t>jak</a:t>
            </a:r>
            <a:r>
              <a:rPr lang="en-GB" sz="1400" dirty="0" smtClean="0"/>
              <a:t> </a:t>
            </a:r>
            <a:r>
              <a:rPr lang="en-GB" sz="1400" dirty="0" err="1" smtClean="0"/>
              <a:t>si</a:t>
            </a:r>
            <a:r>
              <a:rPr lang="en-GB" sz="1400" dirty="0" smtClean="0"/>
              <a:t> </a:t>
            </a:r>
            <a:r>
              <a:rPr lang="en-GB" sz="1400" dirty="0" err="1" smtClean="0"/>
              <a:t>napříště</a:t>
            </a:r>
            <a:r>
              <a:rPr lang="en-GB" sz="1400" dirty="0" smtClean="0"/>
              <a:t> </a:t>
            </a:r>
            <a:r>
              <a:rPr lang="en-GB" sz="1400" dirty="0" err="1" smtClean="0"/>
              <a:t>ulehčit</a:t>
            </a:r>
            <a:r>
              <a:rPr lang="en-GB" sz="1400" dirty="0" smtClean="0"/>
              <a:t> </a:t>
            </a:r>
            <a:r>
              <a:rPr lang="en-GB" sz="1400" dirty="0" err="1" smtClean="0"/>
              <a:t>práci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7043" y="2078849"/>
            <a:ext cx="1746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</a:t>
            </a:r>
            <a:r>
              <a:rPr lang="en-GB" sz="1400" dirty="0" smtClean="0"/>
              <a:t>. je </a:t>
            </a:r>
            <a:r>
              <a:rPr lang="en-GB" sz="1400" dirty="0" err="1" smtClean="0"/>
              <a:t>problém</a:t>
            </a:r>
            <a:r>
              <a:rPr lang="en-GB" sz="1400" dirty="0" smtClean="0"/>
              <a:t> </a:t>
            </a:r>
            <a:r>
              <a:rPr lang="en-GB" sz="1400" dirty="0" err="1" smtClean="0"/>
              <a:t>vyřešen</a:t>
            </a:r>
            <a:r>
              <a:rPr lang="en-GB" sz="1400" dirty="0"/>
              <a:t>,</a:t>
            </a:r>
            <a:r>
              <a:rPr lang="en-GB" sz="1400" dirty="0" smtClean="0"/>
              <a:t> </a:t>
            </a:r>
            <a:r>
              <a:rPr lang="en-GB" sz="1400" dirty="0" err="1" smtClean="0"/>
              <a:t>příležitost</a:t>
            </a:r>
            <a:r>
              <a:rPr lang="en-GB" sz="1400" dirty="0" smtClean="0"/>
              <a:t> </a:t>
            </a:r>
            <a:r>
              <a:rPr lang="en-GB" sz="1400" dirty="0" err="1" smtClean="0"/>
              <a:t>využita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596336" y="1898829"/>
            <a:ext cx="154766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 smtClean="0"/>
              <a:t>1. </a:t>
            </a:r>
            <a:r>
              <a:rPr lang="en-GB" sz="1400" dirty="0" err="1" smtClean="0"/>
              <a:t>kde</a:t>
            </a:r>
            <a:r>
              <a:rPr lang="en-GB" sz="1400" dirty="0" smtClean="0"/>
              <a:t>, </a:t>
            </a:r>
            <a:r>
              <a:rPr lang="en-GB" sz="1400" dirty="0" err="1" smtClean="0"/>
              <a:t>proč</a:t>
            </a:r>
            <a:r>
              <a:rPr lang="en-GB" sz="1400" dirty="0" smtClean="0"/>
              <a:t> a </a:t>
            </a:r>
            <a:r>
              <a:rPr lang="en-GB" sz="1400" dirty="0" err="1" smtClean="0"/>
              <a:t>jak</a:t>
            </a:r>
            <a:r>
              <a:rPr lang="en-GB" sz="1400" dirty="0" smtClean="0"/>
              <a:t> </a:t>
            </a:r>
            <a:r>
              <a:rPr lang="en-GB" sz="1400" dirty="0" err="1" smtClean="0"/>
              <a:t>nastartovat</a:t>
            </a:r>
            <a:r>
              <a:rPr lang="en-GB" sz="1400" dirty="0" smtClean="0"/>
              <a:t> </a:t>
            </a:r>
            <a:r>
              <a:rPr lang="en-GB" sz="1400" dirty="0" err="1" smtClean="0"/>
              <a:t>pozitivní</a:t>
            </a:r>
            <a:r>
              <a:rPr lang="en-GB" sz="1400" dirty="0" smtClean="0"/>
              <a:t> </a:t>
            </a:r>
          </a:p>
          <a:p>
            <a:pPr algn="ctr"/>
            <a:r>
              <a:rPr lang="en-GB" sz="1400" dirty="0" err="1" smtClean="0"/>
              <a:t>změnu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1418" y="6390035"/>
            <a:ext cx="249939" cy="28061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3954" y="6108231"/>
            <a:ext cx="248816" cy="28180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0005" y="4745460"/>
            <a:ext cx="249939" cy="2806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2541" y="4463656"/>
            <a:ext cx="248816" cy="28180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1418" y="5827621"/>
            <a:ext cx="249939" cy="2806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3954" y="5545817"/>
            <a:ext cx="248816" cy="28180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0005" y="5294889"/>
            <a:ext cx="249939" cy="2806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2541" y="5013085"/>
            <a:ext cx="248816" cy="281804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400005" y="3910381"/>
            <a:ext cx="251352" cy="562415"/>
            <a:chOff x="2051721" y="3874492"/>
            <a:chExt cx="1629338" cy="255996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17" cstate="print"/>
            <a:srcRect t="59903" r="60113"/>
            <a:stretch/>
          </p:blipFill>
          <p:spPr>
            <a:xfrm>
              <a:off x="2051721" y="5157192"/>
              <a:ext cx="1620180" cy="127726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68159" y="3874492"/>
              <a:ext cx="1612900" cy="1282700"/>
            </a:xfrm>
            <a:prstGeom prst="rect">
              <a:avLst/>
            </a:prstGeom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0005" y="3627811"/>
            <a:ext cx="249939" cy="280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2541" y="3346007"/>
            <a:ext cx="248816" cy="2818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400005" y="3065650"/>
            <a:ext cx="249939" cy="2806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2541" y="2783846"/>
            <a:ext cx="248816" cy="2818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398592" y="1954011"/>
            <a:ext cx="249939" cy="2806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1128" y="1672207"/>
            <a:ext cx="248816" cy="2818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7" cstate="print"/>
          <a:srcRect t="59903" r="60113"/>
          <a:stretch/>
        </p:blipFill>
        <p:spPr>
          <a:xfrm>
            <a:off x="7398592" y="2520524"/>
            <a:ext cx="249939" cy="2806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1128" y="2238720"/>
            <a:ext cx="248816" cy="28180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9715" y="1393614"/>
            <a:ext cx="248816" cy="28180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8302" y="1118303"/>
            <a:ext cx="248816" cy="281804"/>
          </a:xfrm>
          <a:prstGeom prst="rect">
            <a:avLst/>
          </a:prstGeom>
        </p:spPr>
      </p:pic>
      <p:pic>
        <p:nvPicPr>
          <p:cNvPr id="1026" name="Picture 2" descr="Výsledek obrázku pro bridge icon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93" y="2180699"/>
            <a:ext cx="960269" cy="9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6115E-6 C -0.0033 0.003 -0.00729 0.00439 -0.01041 0.00786 C -0.0375 0.03839 -0.01493 0.01827 -0.0283 0.02983 C -0.04618 0.06568 -0.03368 0.1117 -0.05069 0.145 C -0.05451 0.1746 -0.06111 0.20721 -0.07014 0.2345 C -0.07448 0.24768 -0.07986 0.26087 -0.0835 0.27428 C -0.08524 0.29625 -0.0842 0.32423 -0.09392 0.34389 C -0.09809 0.37026 -0.09843 0.39778 -0.09253 0.42345 C -0.09305 0.44403 -0.09253 0.46461 -0.09392 0.48496 C -0.09409 0.48728 -0.09618 0.4889 -0.09687 0.49098 C -0.09826 0.49491 -0.09861 0.49907 -0.1 0.503 C -0.10503 0.5178 -0.1026 0.50832 -0.10885 0.51896 C -0.11666 0.53191 -0.1217 0.54926 -0.1342 0.55458 C -0.14201 0.56151 -0.14895 0.56938 -0.15659 0.57655 C -0.16007 0.59019 -0.1552 0.574 -0.16406 0.59042 C -0.16597 0.59389 -0.16666 0.59852 -0.16857 0.60245 C -0.17031 0.61378 -0.17152 0.62026 -0.17604 0.6302 C -0.17882 0.64801 -0.17395 0.6635 -0.16406 0.67576 C -0.16267 0.68177 -0.16111 0.68779 -0.15972 0.6938 C -0.16076 0.71114 -0.16145 0.72826 -0.16267 0.7456 C -0.16319 0.75231 -0.16475 0.75185 -0.16718 0.7574 C -0.17413 0.77312 -0.18177 0.78792 -0.18941 0.80319 C -0.19583 0.81591 -0.20364 0.82678 -0.21041 0.83903 C -0.21232 0.8425 -0.21423 0.84574 -0.21632 0.84898 C -0.2177 0.85106 -0.22083 0.85499 -0.22083 0.85499 L -0.24618 0.88066 " pathEditMode="relative" ptsTypes="ffffffffffffffffffffffffAA">
                                      <p:cBhvr>
                                        <p:cTn id="30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7.12303E-7 C 0.00833 0.0074 0.01354 0.01041 0.01944 0.01989 C 0.02222 0.02429 0.02465 0.02891 0.02691 0.03377 C 0.02812 0.03631 0.02847 0.03955 0.02986 0.04186 C 0.03923 0.05736 0.03854 0.0488 0.04479 0.06568 C 0.05364 0.08997 0.04062 0.06615 0.05382 0.08765 C 0.05573 0.09806 0.05833 0.10708 0.06128 0.11726 C 0.06285 0.12258 0.06337 0.13483 0.06423 0.13923 C 0.06493 0.1427 0.06649 0.1457 0.06719 0.14917 C 0.06788 0.15241 0.06823 0.15588 0.06875 0.15912 C 0.07066 0.19034 0.07153 0.22156 0.07465 0.25255 C 0.07517 0.25694 0.07812 0.26041 0.07917 0.26457 C 0.08403 0.28539 0.07656 0.27267 0.08507 0.28446 C 0.0868 0.29325 0.08889 0.30065 0.09253 0.30828 C 0.09809 0.34367 0.08958 0.29186 0.09705 0.32817 C 0.10156 0.34945 0.10208 0.37258 0.10746 0.39362 C 0.10833 0.39709 0.10972 0.4001 0.11059 0.40357 C 0.11111 0.40542 0.11146 0.4075 0.11198 0.40958 C 0.11354 0.43224 0.11771 0.45213 0.12396 0.47318 C 0.12552 0.48474 0.12656 0.49515 0.13142 0.50509 C 0.13264 0.51226 0.13281 0.51989 0.13437 0.52683 C 0.13542 0.53122 0.13785 0.53469 0.13889 0.53886 C 0.13941 0.54556 0.13906 0.55227 0.14028 0.55875 C 0.14062 0.5606 0.14288 0.56083 0.1434 0.56268 C 0.15226 0.58974 0.14323 0.58233 0.15226 0.58858 L 0.22535 0.6124 " pathEditMode="relative" ptsTypes="ffffffffffffffffffffffffAA">
                                      <p:cBhvr>
                                        <p:cTn id="30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7.77778E-6 -1.26735E-6 C -0.00348 0.05689 -0.01198 0.11748 0.00138 0.17299 C 0.00069 0.19449 0.00295 0.22872 -0.01042 0.24653 C -0.01198 0.25925 -0.01511 0.27081 -0.01945 0.28238 C -0.02431 0.29556 -0.02501 0.28353 -0.02987 0.30828 C -0.03264 0.32192 -0.03664 0.33418 -0.03889 0.34806 C -0.04237 0.39732 -0.03872 0.44843 -0.05087 0.49514 C -0.05192 0.50416 -0.05313 0.51226 -0.05521 0.52104 C -0.0566 0.53654 -0.05869 0.54949 -0.06129 0.56475 C -0.06442 0.74838 -0.06424 0.67738 -0.06424 0.77752 " pathEditMode="relative" ptsTypes="fffffffffA">
                                      <p:cBhvr>
                                        <p:cTn id="3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104 -4.07407E-6 C 0.00209 0.03519 -0.00086 0.06065 0.01459 0.0875 C 0.01511 0.09144 0.0158 0.09537 0.01598 0.09954 C 0.01719 0.12593 0.0165 0.15255 0.01893 0.17894 C 0.01945 0.18496 0.02257 0.19005 0.025 0.19491 C 0.02691 0.19885 0.03091 0.20672 0.03091 0.20695 C 0.03021 0.22269 0.0316 0.23936 0.02795 0.25463 C 0.02657 0.26019 0.01789 0.27246 0.01598 0.27639 C 0.01493 0.27848 0.01302 0.28241 0.01302 0.28264 C 0.01059 0.29491 0.00886 0.30718 0.00712 0.32014 C 0.00573 0.35255 0.00573 0.3632 -0.00642 0.38774 C -0.01024 0.40348 -0.00486 0.38426 -0.01093 0.39769 C -0.0118 0.39954 -0.01354 0.41065 -0.01389 0.41158 C -0.01632 0.41945 -0.02066 0.43172 -0.0243 0.43936 C -0.02604 0.44792 -0.02882 0.45371 -0.03177 0.46135 C -0.03489 0.46945 -0.03576 0.47894 -0.0408 0.48519 C -0.04218 0.50695 -0.04166 0.52894 -0.04375 0.55093 C -0.04444 0.55718 -0.04826 0.56875 -0.04826 0.56899 C -0.04722 0.57871 -0.04791 0.58912 -0.04514 0.59862 C -0.04357 0.60371 -0.03854 0.60579 -0.03628 0.61042 C -0.02986 0.62362 -0.01857 0.63102 -0.01232 0.64422 C -0.00069 0.66783 -0.00034 0.70556 -0.00034 0.73172 " pathEditMode="relative" rAng="0" ptsTypes="fffffffffffffffffffffA">
                                      <p:cBhvr>
                                        <p:cTn id="3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36574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27778E-6 7.12303E-7 C -0.00174 0.01295 -0.00157 0.01179 -0.01042 0.01596 C -0.01667 0.02428 -0.02154 0.02636 -0.02987 0.02983 C -0.03716 0.03723 -0.0415 0.03978 -0.0507 0.04186 C -0.06303 0.04995 -0.07657 0.05573 -0.08803 0.06568 C -0.09254 0.07493 -0.0981 0.07562 -0.10591 0.0777 C -0.11008 0.0821 -0.11772 0.09066 -0.1224 0.09343 C -0.12622 0.09574 -0.13056 0.09574 -0.13438 0.09759 C -0.13612 0.10106 -0.13872 0.10384 -0.14029 0.10754 C -0.14393 0.11563 -0.14237 0.11795 -0.14775 0.1272 C -0.15053 0.17437 -0.15036 0.15356 -0.1448 0.22664 C -0.14411 0.2352 -0.14029 0.24399 -0.13872 0.25254 C -0.13577 0.26827 -0.13351 0.28423 -0.13126 0.30018 C -0.13265 0.35106 -0.12709 0.34389 -0.14029 0.3698 C -0.14272 0.38575 -0.14914 0.40425 -0.15973 0.41351 C -0.16424 0.42368 -0.16841 0.42738 -0.17466 0.43548 C -0.17883 0.44935 -0.18022 0.44496 -0.18647 0.45536 C -0.19393 0.46808 -0.20209 0.48057 -0.20747 0.49491 C -0.20886 0.50301 -0.21008 0.50809 -0.21338 0.51503 C -0.22362 0.57979 -0.21338 0.62465 -0.19845 0.67993 C -0.19897 0.68779 -0.20036 0.7123 -0.20591 0.7197 " pathEditMode="relative" ptsTypes="ffffffffffffffffffffA">
                                      <p:cBhvr>
                                        <p:cTn id="3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44444E-6 7.18779E-6 C -0.00382 0.02175 -0.00608 0.04742 0.00608 0.06361 C 0.01042 0.0828 0.00347 0.05782 0.01198 0.07147 C 0.01493 0.07609 0.01545 0.08257 0.01805 0.08743 C 0.02239 0.10616 0.02257 0.1272 0.03142 0.14316 C 0.03281 0.15102 0.03403 0.15634 0.03733 0.16305 C 0.03594 0.18456 0.03594 0.22179 0.02535 0.23844 C 0.01858 0.24885 0.00903 0.2544 0.00156 0.26435 C -0.00052 0.27221 -0.00208 0.27568 -0.00747 0.2803 C -0.01337 0.29233 -0.00695 0.281 -0.01493 0.29025 C -0.02552 0.3025 -0.01823 0.29834 -0.02674 0.30204 C -0.03403 0.31176 -0.03177 0.32979 -0.02986 0.34182 C -0.02934 0.34552 -0.0257 0.34714 -0.02379 0.34991 C -0.01806 0.37373 -0.0191 0.40195 -0.02535 0.42531 C -0.02431 0.43132 -0.02483 0.43826 -0.0224 0.44335 C -0.02101 0.44635 -0.01736 0.44589 -0.01493 0.44728 C -0.00938 0.45052 -0.00417 0.45283 0.00156 0.45514 C 0.0066 0.46555 0.01319 0.4637 0.02239 0.46509 C 0.02396 0.47665 0.02673 0.48706 0.02847 0.49885 C 0.02899 0.50625 0.02847 0.51365 0.02986 0.52082 C 0.03055 0.52429 0.03316 0.5273 0.03437 0.53077 C 0.03767 0.53955 0.04062 0.54788 0.04635 0.55459 C 0.05538 0.56499 0.05139 0.55667 0.05972 0.56453 C 0.07378 0.57794 0.05417 0.56384 0.07014 0.57447 C 0.07066 0.59298 0.07048 0.61171 0.0717 0.63021 C 0.07483 0.67878 0.07465 0.63715 0.07465 0.64802 " pathEditMode="relative" ptsTypes="fffffffffffffffffffffffffA">
                                      <p:cBhvr>
                                        <p:cTn id="3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7 1.11111E-6 C 0.00469 0.01458 0.00243 0.03102 0.00608 0.0463 C 0.00608 0.04699 0.00781 0.06967 0.00816 0.07199 C 0.01319 0.09514 0.03021 0.11481 0.04271 0.12917 C 0.04479 0.14444 0.04149 0.13241 0.05313 0.13889 C 0.05538 0.14005 0.06111 0.1662 0.0625 0.1706 C 0.06285 0.17454 0.06285 0.17824 0.06354 0.18171 C 0.06389 0.1838 0.06528 0.18472 0.06563 0.18657 C 0.06667 0.19167 0.06701 0.19699 0.06771 0.20255 C 0.06927 0.21458 0.07604 0.22454 0.08021 0.23472 C 0.08247 0.24051 0.08542 0.24907 0.08854 0.2537 C 0.09444 0.26296 0.10382 0.2662 0.11129 0.2713 C 0.11771 0.28125 0.12708 0.29097 0.13004 0.30486 C 0.12865 0.32037 0.12708 0.33958 0.11962 0.35092 C 0.11736 0.3618 0.11285 0.37199 0.10816 0.38125 C 0.10122 0.41412 0.11979 0.42477 0.13212 0.44375 C 0.13368 0.4544 0.13194 0.46342 0.12795 0.47222 C 0.12448 0.49907 0.12639 0.51736 0.12483 0.54884 C 0.12465 0.55231 0.12274 0.55833 0.12274 0.55856 C 0.12639 0.57199 0.12899 0.5838 0.12899 0.59861 " pathEditMode="relative" rAng="0" ptsTypes="fffffffffffffffffffA">
                                      <p:cBhvr>
                                        <p:cTn id="3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29931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67362E-19 -1.11111E-6 C -0.00886 0.00787 -0.01754 0.01945 -0.02778 0.02408 C -0.03646 0.03565 -0.05035 0.04028 -0.06111 0.04815 C -0.06875 0.05371 -0.07361 0.06297 -0.08195 0.06667 C -0.0915 0.0794 -0.08698 0.07477 -0.09445 0.08148 C -0.09792 0.09537 -0.09289 0.07871 -0.1 0.09074 C -0.10087 0.09236 -0.10052 0.09468 -0.10139 0.0963 C -0.10243 0.09838 -0.10417 0.1 -0.10556 0.10185 C -0.10729 0.10857 -0.11528 0.11852 -0.11528 0.11852 C -0.11962 0.13264 -0.11702 0.1257 -0.125 0.14259 C -0.12674 0.1463 -0.12952 0.14954 -0.13056 0.15371 C -0.13403 0.16783 -0.13802 0.18125 -0.14306 0.19445 C -0.14653 0.20394 -0.14566 0.21088 -0.15139 0.21852 C -0.15469 0.23195 -0.15782 0.24584 -0.16111 0.25926 C -0.16285 0.26644 -0.16545 0.27199 -0.16667 0.27963 C -0.16789 0.28704 -0.1691 0.29445 -0.17084 0.30185 C -0.1717 0.30556 -0.17361 0.31297 -0.17361 0.31297 C -0.17518 0.32963 -0.17674 0.34653 -0.17917 0.36297 C -0.18056 0.38912 -0.1842 0.41482 -0.1875 0.44074 C -0.19028 0.49746 -0.18993 0.47709 -0.1875 0.57037 C -0.1875 0.57222 -0.18611 0.57593 -0.18611 0.57593 " pathEditMode="relative" ptsTypes="ffffffffffffffffffffA">
                                      <p:cBhvr>
                                        <p:cTn id="3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4.81481E-6 C 0.02865 0.00879 0.01077 0.00162 0.04445 0.02222 C 0.0559 0.0294 0.06719 0.03426 0.075 0.04815 C 0.0783 0.06111 0.08715 0.06921 0.09167 0.08148 C 0.09514 0.09097 0.09323 0.08657 0.09722 0.09444 C 0.10017 0.10995 0.1007 0.1206 0.10833 0.13333 C 0.11302 0.16458 0.11754 0.20347 0.10278 0.22963 C 0.1 0.24444 0.10382 0.22963 0.09583 0.24444 C 0.09323 0.24954 0.09288 0.25787 0.09028 0.26296 C 0.08872 0.26574 0.08663 0.26782 0.08472 0.27037 C 0.08299 0.2794 0.08195 0.2831 0.07778 0.29074 C 0.07604 0.29745 0.07517 0.30324 0.07222 0.30926 C 0.07274 0.31667 0.0717 0.32454 0.07361 0.33148 C 0.07743 0.34467 0.0875 0.35185 0.09445 0.36111 C 0.09566 0.36273 0.09583 0.36551 0.09722 0.36667 C 0.09879 0.36805 0.10087 0.36782 0.10278 0.36852 C 0.10764 0.375 0.11267 0.37824 0.11806 0.38333 C 0.11962 0.38495 0.12066 0.3875 0.12222 0.38889 C 0.13142 0.39699 0.12118 0.3831 0.13056 0.39444 C 0.13438 0.39907 0.14861 0.41574 0.15278 0.42222 C 0.15729 0.42917 0.16094 0.43727 0.16528 0.44444 C 0.16927 0.46042 0.17847 0.47199 0.18333 0.48704 C 0.1842 0.48958 0.18594 0.49167 0.18611 0.49444 C 0.18681 0.50301 0.18611 0.5118 0.18611 0.52037 " pathEditMode="relative" ptsTypes="fffffffffffffffffffffffA">
                                      <p:cBhvr>
                                        <p:cTn id="3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0243 4.44444E-6 C -0.00313 0.0118 -0.00521 0.02338 -0.00521 0.03518 C -0.00521 0.04652 -0.00139 0.0574 0.00034 0.06851 C -0.00209 0.08958 -0.00018 0.09143 -0.00938 0.1037 C -0.01424 0.12939 -0.02969 0.14976 -0.04132 0.17037 C -0.04497 0.18495 -0.04723 0.21088 -0.03438 0.21666 C -0.02743 0.22592 -0.01927 0.23564 -0.01354 0.24629 C -0.00938 0.25416 -0.00782 0.25949 -0.00243 0.26666 C -0.00139 0.2706 0.00156 0.27361 0.00173 0.27777 C 0.00225 0.28842 0.00295 0.3 -0.00104 0.30925 C -0.004 0.31643 -0.00556 0.31342 -0.00938 0.31851 C -0.01094 0.3206 -0.01181 0.32384 -0.01354 0.32592 C -0.01598 0.32893 -0.02188 0.33333 -0.02188 0.33356 C -0.02448 0.34398 -0.03073 0.34699 -0.03299 0.35925 C -0.03664 0.37847 -0.03976 0.39699 -0.04132 0.41666 C -0.0408 0.43078 -0.04115 0.44513 -0.03993 0.45925 C -0.03976 0.46157 -0.03785 0.46273 -0.03716 0.46481 C -0.03455 0.47175 -0.03525 0.48009 -0.03299 0.48703 C -0.03229 0.48912 -0.03021 0.49259 -0.03021 0.49282 " pathEditMode="relative" rAng="0" ptsTypes="ffffffffffffffffffA">
                                      <p:cBhvr>
                                        <p:cTn id="3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4630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.00434 -1.11111E-6 C 0.00521 0.01736 0.00625 0.03449 0.00711 0.05185 C 0.00781 0.06667 0.00694 0.09236 0.01267 0.10741 C 0.02586 0.14259 0.05243 0.16227 0.05989 0.20185 C 0.05937 0.22176 0.06302 0.25579 0.05295 0.27593 C 0.05034 0.28958 0.04687 0.30347 0.04045 0.31482 C 0.03507 0.33658 0.02448 0.3537 0.01684 0.37408 C 0.01632 0.37894 0.01666 0.38426 0.01545 0.38889 C 0.01475 0.3919 0.01198 0.39329 0.01128 0.3963 C 0.00972 0.40278 0.01007 0.41019 0.0085 0.41667 C 0.00659 0.44306 0.00434 0.44815 0.00711 0.47963 C 0.00764 0.48565 0.01267 0.48866 0.01267 0.49445 " pathEditMode="relative" rAng="0" ptsTypes="fffffffffffA">
                                      <p:cBhvr>
                                        <p:cTn id="3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24722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72222E-6 -2.22222E-6 C -0.01684 0.0044 -0.02518 0.01898 -0.04028 0.02408 C -0.04584 0.03148 -0.0533 0.03681 -0.05834 0.04445 C -0.06146 0.04908 -0.06337 0.05486 -0.06667 0.05926 C -0.06858 0.06181 -0.07032 0.06412 -0.07223 0.06667 C -0.07553 0.08009 -0.0816 0.09375 -0.0875 0.10556 C -0.09375 0.14676 -0.08577 0.11134 -0.09445 0.12963 C -0.09671 0.13426 -0.1 0.14445 -0.1 0.14445 C -0.1033 0.17593 -0.09983 0.13519 -0.09862 0.19445 C -0.09844 0.20486 -0.09914 0.21551 -0.1 0.22593 C -0.10053 0.23357 -0.10469 0.2412 -0.10695 0.24815 C -0.11007 0.25787 -0.11667 0.28565 -0.11667 0.2963 " pathEditMode="relative" ptsTypes="fffffffffffA">
                                      <p:cBhvr>
                                        <p:cTn id="3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7.77778E-6 3.7037E-7 C 0.04687 0.01042 0.09392 0.01806 0.13749 0.04445 C 0.1467 0.05 0.15225 0.06157 0.16111 0.06852 C 0.16249 0.07107 0.16371 0.07384 0.16527 0.07593 C 0.16649 0.07755 0.16857 0.07778 0.16944 0.07963 C 0.17048 0.08171 0.17013 0.08472 0.17083 0.08704 C 0.17256 0.09259 0.17534 0.09884 0.17777 0.1037 C 0.18177 0.12986 0.18107 0.13264 0.17916 0.17037 C 0.17847 0.18634 0.1684 0.19954 0.16805 0.21482 C 0.1677 0.23148 0.16805 0.24815 0.16805 0.26482 " pathEditMode="relative" ptsTypes="fffffffffA">
                                      <p:cBhvr>
                                        <p:cTn id="3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1.94444E-6 -5.18519E-6 C -0.00347 0.02453 -0.00607 0.05092 -0.01666 0.07222 C -0.0184 0.08634 -0.02187 0.10092 -0.02778 0.11296 C -0.02934 0.12106 -0.03194 0.12615 -0.03472 0.13333 C -0.03906 0.14467 -0.04323 0.15763 -0.05139 0.16481 C -0.05225 0.16736 -0.0533 0.16967 -0.05416 0.17222 C -0.05469 0.17407 -0.05503 0.17592 -0.05555 0.17777 C -0.05729 0.18286 -0.06111 0.19259 -0.06111 0.19259 " pathEditMode="relative" ptsTypes="fffffffA">
                                      <p:cBhvr>
                                        <p:cTn id="3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0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5.55556E-7 -2.59259E-6 C 0.0217 0.00162 0.04358 0.00139 0.06528 0.00371 C 0.07431 0.00463 0.0816 0.00973 0.09028 0.01297 C 0.1073 0.01922 0.1257 0.02269 0.14306 0.02593 C 0.15209 0.03195 0.15712 0.03449 0.16667 0.03704 C 0.17865 0.04769 0.18021 0.04815 0.19584 0.05 C 0.22014 0.0676 0.24445 0.08218 0.27223 0.08519 C 0.28976 0.09792 0.29202 0.09746 0.31111 0.1 C 0.32587 0.10649 0.34289 0.10926 0.35834 0.10926 " pathEditMode="relative" ptsTypes="ffffffffA">
                                      <p:cBhvr>
                                        <p:cTn id="3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4.07407E-6 C -0.01441 0.00347 -0.02917 0.00532 -0.04306 0.01111 C -0.10261 0.03565 -0.06997 0.02778 -0.10833 0.03518 C -0.12656 0.04838 -0.1467 0.05648 -0.16389 0.07222 C -0.18333 0.09028 -0.19306 0.11805 -0.20695 0.14259 C -0.2132 0.16782 -0.21389 0.18981 -0.21389 0.21667 L -0.19861 0.11296 " pathEditMode="relative" ptsTypes="fffffAA">
                                      <p:cBhvr>
                                        <p:cTn id="3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 animBg="1"/>
      <p:bldP spid="43" grpId="0" animBg="1"/>
      <p:bldP spid="36" grpId="0" animBg="1"/>
      <p:bldP spid="42" grpId="0" animBg="1"/>
      <p:bldP spid="45" grpId="0" animBg="1"/>
      <p:bldP spid="49" grpId="0" animBg="1"/>
      <p:bldP spid="72" grpId="0"/>
      <p:bldP spid="73" grpId="0" animBg="1"/>
      <p:bldP spid="82" grpId="0"/>
      <p:bldP spid="83" grpId="0" animBg="1"/>
      <p:bldP spid="84" grpId="0"/>
      <p:bldP spid="47" grpId="0" animBg="1"/>
      <p:bldP spid="78" grpId="0"/>
      <p:bldP spid="80" grpId="0"/>
      <p:bldP spid="81" grpId="0"/>
      <p:bldP spid="94" grpId="0"/>
      <p:bldP spid="44" grpId="0"/>
      <p:bldP spid="46" grpId="0"/>
      <p:bldP spid="48" grpId="0"/>
      <p:bldP spid="50" grpId="0"/>
      <p:bldP spid="51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364051" y="1063814"/>
            <a:ext cx="8451900" cy="5616600"/>
          </a:xfrm>
          <a:prstGeom prst="rect">
            <a:avLst/>
          </a:prstGeom>
          <a:solidFill>
            <a:srgbClr val="F8E0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HR Excellence in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Award</a:t>
            </a:r>
            <a:endParaRPr lang="cs-CZ"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Co? </a:t>
            </a: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Zvýhodnění držitelů HR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Award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v programech TA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ČR.</a:t>
            </a:r>
            <a:endParaRPr lang="cs-CZ" sz="1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Kde? </a:t>
            </a: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Pilotně v 1. VS programu ZÉTA a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ÉTA.</a:t>
            </a:r>
            <a:endParaRPr lang="cs-CZ" sz="1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Proč? 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Harmonizace standardů HR prostředí napříč VO v evropském výzkumném prostoru pro udržení či nalákání mozků.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Podpora těch účastníků projektů, kteří kultivují pracovní prostředí a rovné příležitosti mužů a žen.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Konkurenceschopnější česká pracoviště v ERA.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Podpora synergií mezi programy různých poskytovatelů.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Harmonizace podmínek národních a rámcových programů EU.</a:t>
            </a:r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 z toho? </a:t>
            </a:r>
          </a:p>
          <a:p>
            <a:pPr marL="3429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Zvýšení paušálu z 20 % na 30 %</a:t>
            </a:r>
          </a:p>
          <a:p>
            <a:pPr marL="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Doporučení: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 VVV (MŠMT) </a:t>
            </a:r>
          </a:p>
          <a:p>
            <a:pPr marL="0" marR="0" lvl="1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Výzva č. 28 – Rozvoj kapacit pro výzkum a vývoj (výzva otevřena do 20. 4. 2017)</a:t>
            </a:r>
          </a:p>
        </p:txBody>
      </p:sp>
      <p:pic>
        <p:nvPicPr>
          <p:cNvPr id="941" name="Shape 941" descr="https://www.westminster.ac.uk/sites/default/files/HR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2310" y="80628"/>
            <a:ext cx="1440300" cy="97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783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5" y="0"/>
            <a:ext cx="8784975" cy="105273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Věděli jste, že</a:t>
            </a:r>
            <a:r>
              <a:rPr lang="mr-IN" sz="4000" dirty="0" smtClean="0"/>
              <a:t>…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958" y="1131131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Odpovědnost za projekt nekončí okamžikem vytvoření výstupu, ale okamžikem jeho využívání?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958" y="1690484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sz="1200" b="1" dirty="0" smtClean="0"/>
              <a:t>J</a:t>
            </a:r>
            <a:r>
              <a:rPr lang="en-US" sz="1200" b="1" dirty="0" smtClean="0"/>
              <a:t>e </a:t>
            </a:r>
            <a:r>
              <a:rPr lang="en-US" sz="1200" b="1" dirty="0" err="1" smtClean="0"/>
              <a:t>nutné</a:t>
            </a:r>
            <a:r>
              <a:rPr lang="en-US" sz="1200" b="1" dirty="0"/>
              <a:t>, aby </a:t>
            </a:r>
            <a:r>
              <a:rPr lang="en-US" sz="1200" b="1" dirty="0" err="1" smtClean="0"/>
              <a:t>podstata</a:t>
            </a:r>
            <a:r>
              <a:rPr lang="en-US" sz="1200" b="1" dirty="0" smtClean="0"/>
              <a:t> </a:t>
            </a:r>
            <a:r>
              <a:rPr lang="en-US" sz="1200" b="1" dirty="0" err="1"/>
              <a:t>řešení</a:t>
            </a:r>
            <a:r>
              <a:rPr lang="en-US" sz="1200" b="1" dirty="0"/>
              <a:t> </a:t>
            </a:r>
            <a:r>
              <a:rPr lang="en-US" sz="1200" b="1" dirty="0" err="1"/>
              <a:t>projektu</a:t>
            </a:r>
            <a:r>
              <a:rPr lang="en-US" sz="1200" b="1" dirty="0"/>
              <a:t> </a:t>
            </a:r>
            <a:r>
              <a:rPr lang="en-US" sz="1200" b="1" dirty="0" err="1" smtClean="0"/>
              <a:t>byla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zasazena</a:t>
            </a:r>
            <a:r>
              <a:rPr lang="en-US" sz="1200" b="1" dirty="0" smtClean="0"/>
              <a:t> do </a:t>
            </a:r>
            <a:r>
              <a:rPr lang="en-US" sz="1200" b="1" dirty="0" err="1"/>
              <a:t>místa</a:t>
            </a:r>
            <a:r>
              <a:rPr lang="en-US" sz="1200" b="1" dirty="0"/>
              <a:t>, </a:t>
            </a:r>
            <a:r>
              <a:rPr lang="en-US" sz="1200" b="1" dirty="0" err="1"/>
              <a:t>kde</a:t>
            </a:r>
            <a:r>
              <a:rPr lang="en-US" sz="1200" b="1" dirty="0"/>
              <a:t> </a:t>
            </a:r>
            <a:r>
              <a:rPr lang="en-US" sz="1200" b="1" dirty="0" err="1"/>
              <a:t>ještě</a:t>
            </a:r>
            <a:r>
              <a:rPr lang="en-US" sz="1200" b="1" dirty="0"/>
              <a:t> </a:t>
            </a:r>
            <a:r>
              <a:rPr lang="en-US" sz="1200" b="1" dirty="0" err="1"/>
              <a:t>žádné</a:t>
            </a:r>
            <a:r>
              <a:rPr lang="en-US" sz="1200" b="1" dirty="0"/>
              <a:t> </a:t>
            </a:r>
            <a:r>
              <a:rPr lang="en-US" sz="1200" b="1" dirty="0" err="1" smtClean="0"/>
              <a:t>neleží</a:t>
            </a:r>
            <a:r>
              <a:rPr lang="en-US" sz="1200" b="1" dirty="0"/>
              <a:t> </a:t>
            </a:r>
            <a:r>
              <a:rPr lang="cs-CZ" sz="1200" b="1" dirty="0" smtClean="0"/>
              <a:t>?</a:t>
            </a:r>
            <a:endParaRPr lang="cs-CZ" sz="1200" b="1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958" y="2249837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Projekt může vytvářet jakékoliv užitečné výstupy,  i jen výstupy typu „O“ dle RIV?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6958" y="3368543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Významnou roli v návrhu projektu hraje znalost cílové skupiny?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6958" y="4487249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labiny projektu bývají v podceněné analýze rizik,  vágní využitelnosti a v neexistenci rešerší?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6958" y="5046602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Projekt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bude v souladu s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cíli a zaměřením programu,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splní-li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tři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následující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náležitosti?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6958" y="5605955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Celkové náklady navržených uznaných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nákladů na řešení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projektu musí být přiměřené?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6958" y="6165304"/>
            <a:ext cx="4032448" cy="46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Ins="0" bIns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Řízení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projektu by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mělo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odpovídat</a:t>
            </a:r>
            <a:r>
              <a:rPr lang="cs-CZ" sz="1200" b="1" dirty="0">
                <a:solidFill>
                  <a:srgbClr val="66FFCC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metodám,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výstupům,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velikosti týmu a množství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oborů?</a:t>
            </a:r>
            <a:endParaRPr lang="cs-CZ" sz="1200" b="1" dirty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9406" y="1131131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návrhu projektu by mělo být jasné, že tuto filosofii uchazeči chápou, přejímají ji a že je tato cesta promyšlená.</a:t>
            </a:r>
            <a:endParaRPr lang="cs-CZ" sz="1200" b="1" dirty="0" smtClean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4488" y="1690483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Může</a:t>
            </a:r>
            <a:r>
              <a:rPr lang="cs-CZ" sz="1200" b="1" dirty="0" smtClean="0"/>
              <a:t> se</a:t>
            </a:r>
            <a:r>
              <a:rPr lang="en-US" sz="1200" b="1" dirty="0" smtClean="0"/>
              <a:t> </a:t>
            </a:r>
            <a:r>
              <a:rPr lang="en-US" sz="1200" b="1" dirty="0" err="1"/>
              <a:t>jednat</a:t>
            </a:r>
            <a:r>
              <a:rPr lang="en-US" sz="1200" b="1" dirty="0"/>
              <a:t> o </a:t>
            </a:r>
            <a:r>
              <a:rPr lang="en-US" sz="1200" b="1" dirty="0" err="1"/>
              <a:t>řešení</a:t>
            </a:r>
            <a:r>
              <a:rPr lang="en-US" sz="1200" b="1" dirty="0"/>
              <a:t> </a:t>
            </a:r>
            <a:r>
              <a:rPr lang="en-US" sz="1200" b="1" dirty="0" err="1"/>
              <a:t>komplementární</a:t>
            </a:r>
            <a:r>
              <a:rPr lang="en-US" sz="1200" b="1" dirty="0"/>
              <a:t> </a:t>
            </a:r>
            <a:r>
              <a:rPr lang="en-US" sz="1200" b="1" dirty="0" err="1"/>
              <a:t>či</a:t>
            </a:r>
            <a:r>
              <a:rPr lang="en-US" sz="1200" b="1" dirty="0"/>
              <a:t> </a:t>
            </a:r>
            <a:r>
              <a:rPr lang="en-US" sz="1200" b="1" dirty="0" err="1"/>
              <a:t>synergické</a:t>
            </a:r>
            <a:r>
              <a:rPr lang="en-US" sz="1200" b="1" dirty="0"/>
              <a:t> k </a:t>
            </a:r>
            <a:r>
              <a:rPr lang="en-US" sz="1200" b="1" dirty="0" err="1"/>
              <a:t>těm</a:t>
            </a:r>
            <a:r>
              <a:rPr lang="en-US" sz="1200" b="1" dirty="0"/>
              <a:t> </a:t>
            </a:r>
            <a:r>
              <a:rPr lang="en-US" sz="1200" b="1" dirty="0" err="1" smtClean="0"/>
              <a:t>stávajícím</a:t>
            </a:r>
            <a:r>
              <a:rPr lang="en-US" sz="1200" b="1" dirty="0" smtClean="0"/>
              <a:t>, a</a:t>
            </a:r>
            <a:r>
              <a:rPr lang="cs-CZ" sz="1200" b="1" dirty="0" err="1" smtClean="0"/>
              <a:t>ť</a:t>
            </a:r>
            <a:r>
              <a:rPr lang="cs-CZ" sz="1200" b="1" dirty="0" smtClean="0"/>
              <a:t> domácím či zahraničním</a:t>
            </a:r>
            <a:r>
              <a:rPr lang="en-US" sz="1200" b="1" dirty="0" smtClean="0"/>
              <a:t>.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200" b="1" dirty="0" smtClean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79406" y="3368539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 se může nalézat jak na trhu v rámci komerčního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výstupu tak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mimo trh v oblasti kvality života </a:t>
            </a:r>
            <a:r>
              <a:rPr lang="mr-IN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často v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rámci veřejné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služby.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79406" y="2249835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Ins="0">
            <a:spAutoFit/>
          </a:bodyPr>
          <a:lstStyle/>
          <a:p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ejdůležitějším kritériem je, zda se jedná o výstup AV/EV, je celistvý a je nejvhodnější pro naplnění cílů konkrétního projektu.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79406" y="4487243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 err="1"/>
              <a:t>A</a:t>
            </a:r>
            <a:r>
              <a:rPr lang="en-US" sz="1200" b="1" dirty="0" err="1" smtClean="0"/>
              <a:t>nalýza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rizik</a:t>
            </a:r>
            <a:r>
              <a:rPr lang="en-US" sz="1200" b="1" dirty="0" smtClean="0"/>
              <a:t> </a:t>
            </a:r>
            <a:r>
              <a:rPr lang="en-US" sz="1200" b="1" dirty="0" err="1"/>
              <a:t>svědčí</a:t>
            </a:r>
            <a:r>
              <a:rPr lang="en-US" sz="1200" b="1" dirty="0"/>
              <a:t> o </a:t>
            </a:r>
            <a:r>
              <a:rPr lang="en-US" sz="1200" b="1" dirty="0" err="1"/>
              <a:t>promyšlenosti</a:t>
            </a:r>
            <a:r>
              <a:rPr lang="en-US" sz="1200" b="1" dirty="0"/>
              <a:t> </a:t>
            </a:r>
            <a:r>
              <a:rPr lang="en-US" sz="1200" b="1" dirty="0" err="1"/>
              <a:t>plánovaného</a:t>
            </a:r>
            <a:r>
              <a:rPr lang="en-US" sz="1200" b="1" dirty="0"/>
              <a:t> </a:t>
            </a:r>
            <a:r>
              <a:rPr lang="en-US" sz="1200" b="1" dirty="0" err="1" smtClean="0"/>
              <a:t>projektu</a:t>
            </a:r>
            <a:r>
              <a:rPr lang="en-US" sz="1200" b="1" dirty="0" smtClean="0"/>
              <a:t>; </a:t>
            </a:r>
            <a:r>
              <a:rPr lang="en-US" sz="1200" b="1" dirty="0" err="1"/>
              <a:t>r</a:t>
            </a:r>
            <a:r>
              <a:rPr lang="en-US" sz="1200" b="1" dirty="0" err="1" smtClean="0"/>
              <a:t>ešerše</a:t>
            </a:r>
            <a:r>
              <a:rPr lang="en-US" sz="1200" b="1" dirty="0" smtClean="0"/>
              <a:t> by </a:t>
            </a:r>
            <a:r>
              <a:rPr lang="en-US" sz="1200" b="1" dirty="0" err="1" smtClean="0"/>
              <a:t>měly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být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hotové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před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podáním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návrhu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projektu</a:t>
            </a:r>
            <a:r>
              <a:rPr lang="cs-CZ" sz="1200" b="1" dirty="0" smtClean="0"/>
              <a:t>.</a:t>
            </a:r>
            <a:endParaRPr lang="cs-CZ" sz="1200" b="1" dirty="0" smtClean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79406" y="5046595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1) min. jeden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aspekt inovačního ekosystému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SHV, 2) min. jedna výzva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 příležitost 21.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stol., 3) hlavní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obor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„A“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dle 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CEP.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79406" y="5605947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sou-li výstupy a metody vhodné,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je i potřebná doba na jejich tvorbu v pořádku, a tím jsou i náklady s nimi spojené uznatelné. </a:t>
            </a:r>
            <a:endParaRPr lang="cs-CZ" sz="1200" b="1" dirty="0" smtClean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79406" y="6165303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ompozice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týmu by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mj. měla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poskytovat rovné příležitosti mužů a žen k rozvoji jejich výzkumných kariér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řídících kompetencí.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6958" y="3927896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Aplikační garant se zaměřuje pouze na hlavní výsledek projektu?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9406" y="3927891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plikační garanci je nutné zajistit hlavním výstupům projektu,    u vedlejších toto pravidlo neplatí.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6958" y="2809190"/>
            <a:ext cx="4032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projekt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musí </a:t>
            </a:r>
            <a:r>
              <a:rPr lang="cs-CZ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generovat alespoň 1 aplikovaný výsledek, který bude realizován v praxi do 3 </a:t>
            </a:r>
            <a:r>
              <a:rPr lang="cs-CZ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79406" y="2809187"/>
            <a:ext cx="4680000" cy="4616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Až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12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roky po ukončení projektu se můžeme ptát na to, „jak se námi podpořeným výstupům daří“.</a:t>
            </a:r>
          </a:p>
        </p:txBody>
      </p:sp>
    </p:spTree>
    <p:extLst>
      <p:ext uri="{BB962C8B-B14F-4D97-AF65-F5344CB8AC3E}">
        <p14:creationId xmlns:p14="http://schemas.microsoft.com/office/powerpoint/2010/main" val="18908544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935595" y="656691"/>
            <a:ext cx="7200900" cy="291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Cambria"/>
              <a:buNone/>
            </a:pPr>
            <a: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Kapitola II.</a:t>
            </a:r>
            <a:b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Aplikační garanti aneb podmínky navázání partnerství s resorty a úřady</a:t>
            </a:r>
          </a:p>
        </p:txBody>
      </p:sp>
      <p:sp>
        <p:nvSpPr>
          <p:cNvPr id="973" name="Shape 973"/>
          <p:cNvSpPr txBox="1"/>
          <p:nvPr/>
        </p:nvSpPr>
        <p:spPr>
          <a:xfrm>
            <a:off x="0" y="3429000"/>
            <a:ext cx="9144000" cy="187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0" y="4365103"/>
            <a:ext cx="9144000" cy="13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160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75" name="Shape 9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664" y="-9525"/>
            <a:ext cx="2172300" cy="99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98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1196751"/>
            <a:ext cx="9144000" cy="2232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mbria"/>
              <a:buNone/>
            </a:pPr>
            <a:r>
              <a:rPr lang="cs-CZ" sz="48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Seminář k programu ÉTA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0" y="3429000"/>
            <a:ext cx="9144000" cy="1872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24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2281" y="3284983"/>
            <a:ext cx="9144000" cy="3240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Luděk </a:t>
            </a:r>
            <a:r>
              <a:rPr lang="cs-CZ" sz="28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Knorr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cs-CZ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Markéta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Šulcová </a:t>
            </a:r>
            <a:endParaRPr lang="cs-CZ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Marcel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Kraus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cs-CZ" sz="28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200" b="1" i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Technologická agentura ČR</a:t>
            </a:r>
          </a:p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SzPct val="25000"/>
              <a:buFont typeface="Cambria"/>
              <a:buNone/>
            </a:pPr>
            <a:r>
              <a:rPr lang="cs-CZ" sz="2000" i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cs-CZ" sz="2000" b="0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i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cs-CZ" sz="2000" b="0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. 2017 Praha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cs-CZ" sz="2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cs-CZ" sz="2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2" descr="C:\Users\anna.veselska\Desktop\Greek_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308652" cy="8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82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03804"/>
              </p:ext>
            </p:extLst>
          </p:nvPr>
        </p:nvGraphicFramePr>
        <p:xfrm>
          <a:off x="395536" y="1700808"/>
          <a:ext cx="8280000" cy="458337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3019"/>
                <a:gridCol w="4706369"/>
                <a:gridCol w="1304082"/>
                <a:gridCol w="1966530"/>
              </a:tblGrid>
              <a:tr h="41665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Ministerstvo dopravy ČR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</a:tr>
              <a:tr h="4999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+mj-lt"/>
                        </a:rPr>
                        <a:t>Prioritní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výzkumný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cíl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j-lt"/>
                        </a:rPr>
                        <a:t>Číslo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výzvy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21.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stol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.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j-lt"/>
                        </a:rPr>
                        <a:t>Jméno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a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baseline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de-DE" sz="1400" b="1" dirty="0" smtClean="0">
                          <a:effectLst/>
                          <a:latin typeface="+mj-lt"/>
                        </a:rPr>
                        <a:t>ontakt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</a:rPr>
                        <a:t>1.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/>
                        <a:t>Společenská a etická reflexe, přijatelnost, role odpovědnosti a nové ekonomické modely v autonomní mobilitě, sdílené ekonomice a velkých datech. 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2, 22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Mgr. Dagmar </a:t>
                      </a:r>
                      <a:r>
                        <a:rPr lang="cs-CZ" sz="1200" dirty="0" err="1" smtClean="0"/>
                        <a:t>Healey</a:t>
                      </a:r>
                      <a:r>
                        <a:rPr lang="cs-CZ" sz="1200" dirty="0" smtClean="0"/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Tel.:</a:t>
                      </a:r>
                      <a:r>
                        <a:rPr lang="cs-C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dirty="0" smtClean="0"/>
                        <a:t>225 131 696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dagmar.healey@mdcr.cz </a:t>
                      </a: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</a:rPr>
                        <a:t>2.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Rozvoj kosmických technologií a aplikací, včetně těch umožňujících rozvoj činnosti lidstva ve vesmíru, vstup umělé inteligence do každodenního života a zkoumání souvisejících etických a společenskoekonomických otázek     a dopadů tohoto rozvoje na život člověka, prosperitu státu    a bezpečnost na Zemi.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2, 13, 19, 22 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Ing. Ondřej Šváb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Tel.: </a:t>
                      </a:r>
                      <a:r>
                        <a:rPr lang="cs-CZ" sz="1200" dirty="0" smtClean="0"/>
                        <a:t>225 131 598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ondrej.svab@mdcr.cz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j-lt"/>
                        </a:rPr>
                        <a:t>3.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Hodnoty společnosti ve vztahu k akceptaci pravidel silničního provozu a vnímání bezpečnosti dopravy ze strany obyvatel České republiky.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Ing. Martin Farář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Tel.: </a:t>
                      </a:r>
                      <a:r>
                        <a:rPr lang="cs-CZ" sz="1200" dirty="0" smtClean="0"/>
                        <a:t>225 131 251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martin.farar@mdcr.cz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Aplikační garant - MD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77430"/>
              </p:ext>
            </p:extLst>
          </p:nvPr>
        </p:nvGraphicFramePr>
        <p:xfrm>
          <a:off x="395536" y="1268760"/>
          <a:ext cx="8280000" cy="53111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3019"/>
                <a:gridCol w="5313605"/>
                <a:gridCol w="1296144"/>
                <a:gridCol w="1367232"/>
              </a:tblGrid>
              <a:tr h="28803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Ministerstvo práce a sociálních věcí ČR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</a:tr>
              <a:tr h="392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+mj-lt"/>
                        </a:rPr>
                        <a:t>Prioritní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výzkumný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cíl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j-lt"/>
                        </a:rPr>
                        <a:t>Číslo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výzvy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21.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stol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.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 smtClean="0">
                          <a:effectLst/>
                          <a:latin typeface="+mj-lt"/>
                        </a:rPr>
                        <a:t>Jméno</a:t>
                      </a:r>
                      <a:r>
                        <a:rPr lang="cs-CZ" sz="1400" b="1" dirty="0" smtClean="0">
                          <a:effectLst/>
                          <a:latin typeface="+mj-lt"/>
                        </a:rPr>
                        <a:t>               </a:t>
                      </a:r>
                      <a:r>
                        <a:rPr lang="de-DE" sz="14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a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baseline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de-DE" sz="1400" b="1" dirty="0" smtClean="0">
                          <a:effectLst/>
                          <a:latin typeface="+mj-lt"/>
                        </a:rPr>
                        <a:t>ontakt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</a:rPr>
                        <a:t>1.</a:t>
                      </a:r>
                      <a:endParaRPr lang="en-US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Zaměstnanost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trh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:</a:t>
                      </a:r>
                      <a:endParaRPr lang="en-US" sz="1100" b="1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  <a:latin typeface="+mn-lt"/>
                        </a:rPr>
                        <a:t>aktivní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politika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zaměstnanosti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její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efektivita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sjednocení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postupů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jejího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vyhodnocování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zaměstnatelnost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znevýhodněných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skupin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na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trhu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 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regionální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disparity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profesní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mobilita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flexibilní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distanční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formy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organizace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rovnost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mužů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žen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na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trhu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slaďování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profesního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rodinného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života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rodičů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pečujících</a:t>
                      </a:r>
                      <a:r>
                        <a:rPr lang="cs-CZ" sz="110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o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děti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osob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pečujících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o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závislé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členy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rodiny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budoucnost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trhu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mj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. v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souvislosti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se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změnami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zaměstnanosti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s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nástupem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nové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průmyslové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revoluce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v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podobě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digitalizace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robotizace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dále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s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bezpečností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její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ergonomií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kvalitou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lidských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zdrojů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).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Petra Jurečková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u="sng" dirty="0" smtClean="0">
                          <a:effectLst/>
                          <a:hlinkClick r:id="rId2"/>
                        </a:rPr>
                        <a:t>petra.jureckova@mpsv.cz</a:t>
                      </a:r>
                      <a:endParaRPr lang="en-US" sz="1200" dirty="0">
                        <a:effectLst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j-lt"/>
                        </a:rPr>
                        <a:t>2.</a:t>
                      </a:r>
                      <a:endParaRPr lang="en-US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Sociálně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pojistné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systémy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:</a:t>
                      </a:r>
                      <a:endParaRPr lang="en-US" sz="1100" b="1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  <a:latin typeface="+mn-lt"/>
                        </a:rPr>
                        <a:t>důchodový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systém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důchodové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pojištění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pracovní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neschopnost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zaměstnanců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ekonomická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situace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rodin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hodnotové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postoje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preference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rodin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kvalita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života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seniorů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demografické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stárnutí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populace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mj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. v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souvislosti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s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dopady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na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systém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veřejných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služeb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s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dopady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do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zdravotního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pomezí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dále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vlivem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na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trh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cs-CZ" sz="1100" dirty="0" smtClean="0">
                          <a:effectLst/>
                          <a:latin typeface="+mn-lt"/>
                        </a:rPr>
                        <a:t>.</a:t>
                      </a:r>
                      <a:endParaRPr lang="en-US" sz="11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Zuzana Chalupová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zuzana.chalupova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@</a:t>
                      </a:r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mpsv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effectLst/>
                          <a:latin typeface="+mj-lt"/>
                        </a:rPr>
                        <a:t>3.</a:t>
                      </a:r>
                      <a:endParaRPr lang="en-US" sz="11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služby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b="1" dirty="0" err="1" smtClean="0">
                          <a:effectLst/>
                          <a:latin typeface="+mn-lt"/>
                        </a:rPr>
                        <a:t>prevence</a:t>
                      </a:r>
                      <a:r>
                        <a:rPr lang="de-DE" sz="1100" b="1" dirty="0" smtClean="0">
                          <a:effectLst/>
                          <a:latin typeface="+mn-lt"/>
                        </a:rPr>
                        <a:t>:</a:t>
                      </a:r>
                      <a:r>
                        <a:rPr lang="en-US" sz="1100" b="1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  <a:latin typeface="+mn-lt"/>
                        </a:rPr>
                        <a:t>rozvoj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služeb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jejich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dostupnost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kvalita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obsah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rozsah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financování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systému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služeb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jeho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udržitelnost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vývoj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problematika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včetně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na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obcích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vyloučení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příčiny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důsledky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prevence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právní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ochrana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dětí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systém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ochrany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včetně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specifik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jejích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cílových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skupin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dávková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podpora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osob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se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zdravotním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postižením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;</a:t>
                      </a:r>
                      <a:r>
                        <a:rPr lang="en-US" sz="1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sociálně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zdravotní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pomezí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a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systém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dlouhodobé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+mn-lt"/>
                        </a:rPr>
                        <a:t>péče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.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Milan Baroch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milan.baroch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@</a:t>
                      </a:r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mpsv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Aplikační garant - MPSV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67823"/>
              </p:ext>
            </p:extLst>
          </p:nvPr>
        </p:nvGraphicFramePr>
        <p:xfrm>
          <a:off x="395536" y="1700808"/>
          <a:ext cx="8280000" cy="468091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3019"/>
                <a:gridCol w="4706369"/>
                <a:gridCol w="1304082"/>
                <a:gridCol w="1966530"/>
              </a:tblGrid>
              <a:tr h="41665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Úřad</a:t>
                      </a:r>
                      <a:r>
                        <a:rPr lang="de-DE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de-DE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lády</a:t>
                      </a:r>
                      <a:r>
                        <a:rPr lang="de-DE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ČR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/>
                </a:tc>
              </a:tr>
              <a:tr h="4999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+mj-lt"/>
                        </a:rPr>
                        <a:t>Prioritní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výzkumný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j-lt"/>
                        </a:rPr>
                        <a:t>cíl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j-lt"/>
                        </a:rPr>
                        <a:t>Číslo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výzvy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21. </a:t>
                      </a:r>
                      <a:r>
                        <a:rPr lang="de-DE" sz="1400" b="1" dirty="0" err="1">
                          <a:effectLst/>
                          <a:latin typeface="+mj-lt"/>
                        </a:rPr>
                        <a:t>stol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.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j-lt"/>
                        </a:rPr>
                        <a:t>Jméno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a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baseline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de-DE" sz="1400" b="1" dirty="0" smtClean="0">
                          <a:effectLst/>
                          <a:latin typeface="+mj-lt"/>
                        </a:rPr>
                        <a:t>ontakt</a:t>
                      </a:r>
                      <a:endParaRPr lang="en-US" sz="1400" b="1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</a:rPr>
                        <a:t>1.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Společnost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4.0 –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společenské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proměny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v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důsledku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digitalizace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a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robotizace</a:t>
                      </a:r>
                      <a:r>
                        <a:rPr lang="cs-CZ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1, 2, 3, 14, 18, 21, 22, 23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Ing.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Aleš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Nechuta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M.A., 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Tel.:</a:t>
                      </a:r>
                      <a:r>
                        <a:rPr lang="cs-C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224002519, 725569872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2"/>
                        </a:rPr>
                        <a:t>nechuta.ales@vlada.cz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</a:rPr>
                        <a:t>2.</a:t>
                      </a:r>
                      <a:endParaRPr lang="en-US" sz="14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Udržitelná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výroba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a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spotřeba</a:t>
                      </a:r>
                      <a:r>
                        <a:rPr lang="cs-CZ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13, 18, 19, 20, 24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Mgr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Jan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Mareš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Tel.: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296153536, 724754167 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mares.jan@vlada.cz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j-lt"/>
                        </a:rPr>
                        <a:t>3.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Inovace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vládnutí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–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využívání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dat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a IT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technologií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zvyšování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participace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vazby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na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potřeby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občanů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/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ek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rovnému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přístupu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k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veřejným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službám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a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jejich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efektivitě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zpětná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vazba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a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evaluace</a:t>
                      </a:r>
                      <a:r>
                        <a:rPr lang="cs-CZ" sz="1400" dirty="0" smtClean="0"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en-US" sz="1400" dirty="0" smtClean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19, 20, 26, 30, 31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Mgr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Martin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Polášek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Ph.D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.,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Tel.: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234062403, 720982643</a:t>
                      </a:r>
                      <a:endParaRPr lang="cs-CZ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e-mail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polasek.martin@vlada.cz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Aplikační garant - ÚV ČR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Aplikační garant - ÚV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39894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latin typeface="+mj-lt"/>
              </a:rPr>
              <a:t>P</a:t>
            </a:r>
            <a:r>
              <a:rPr lang="cs-CZ" b="1" dirty="0" err="1">
                <a:latin typeface="+mj-lt"/>
              </a:rPr>
              <a:t>říklady</a:t>
            </a:r>
            <a:r>
              <a:rPr lang="cs-CZ" b="1" dirty="0">
                <a:latin typeface="+mj-lt"/>
              </a:rPr>
              <a:t> realizovaných prací pro</a:t>
            </a:r>
            <a:r>
              <a:rPr lang="en-GB" b="1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SEZ ÚV ČR: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latin typeface="+mj-lt"/>
              </a:rPr>
              <a:t>Klasifikace </a:t>
            </a:r>
            <a:r>
              <a:rPr lang="cs-CZ" dirty="0">
                <a:latin typeface="+mj-lt"/>
              </a:rPr>
              <a:t>digitálních služeb státu</a:t>
            </a:r>
            <a:endParaRPr lang="en-GB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 err="1">
                <a:latin typeface="+mj-lt"/>
              </a:rPr>
              <a:t>AirBnB</a:t>
            </a:r>
            <a:r>
              <a:rPr lang="cs-CZ" dirty="0">
                <a:latin typeface="+mj-lt"/>
              </a:rPr>
              <a:t> – data ke studii o sdílené ekonomice</a:t>
            </a:r>
            <a:endParaRPr lang="en-GB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Uber – data ke studii o sdílené ekonomice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Open data  a jejich vliv v ČR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 err="1">
                <a:latin typeface="+mj-lt"/>
              </a:rPr>
              <a:t>ePrivacy</a:t>
            </a:r>
            <a:r>
              <a:rPr lang="cs-CZ" dirty="0">
                <a:latin typeface="+mj-lt"/>
              </a:rPr>
              <a:t> – dopad nařízení na ČR a její ekonomiku</a:t>
            </a:r>
            <a:endParaRPr lang="cs-CZ" dirty="0" smtClean="0">
              <a:latin typeface="+mj-lt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dirty="0" smtClean="0">
              <a:latin typeface="+mj-lt"/>
              <a:ea typeface="Calibri" charset="0"/>
              <a:cs typeface="Times New Roman" charset="0"/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latin typeface="+mj-lt"/>
              </a:rPr>
              <a:t>Možná témata v gesci SEZ Úřadu vlády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>
                <a:latin typeface="+mj-lt"/>
              </a:rPr>
              <a:t>Sdílená ekonomika, právní a ekonomické konsekvence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>
                <a:latin typeface="+mj-lt"/>
              </a:rPr>
              <a:t>Společnost 4.0 v ČR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>
                <a:latin typeface="+mj-lt"/>
              </a:rPr>
              <a:t>Průmysl 4.0 v ČR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>
                <a:latin typeface="+mj-lt"/>
              </a:rPr>
              <a:t>Open data v ČR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 err="1">
                <a:latin typeface="+mj-lt"/>
              </a:rPr>
              <a:t>eGovernment</a:t>
            </a:r>
            <a:r>
              <a:rPr lang="cs-CZ" dirty="0">
                <a:latin typeface="+mj-lt"/>
              </a:rPr>
              <a:t> a digitální služby státu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dirty="0">
                <a:latin typeface="+mj-lt"/>
              </a:rPr>
              <a:t>EU a jednotný digitální trh</a:t>
            </a:r>
            <a:endParaRPr lang="en-GB" dirty="0">
              <a:latin typeface="+mj-lt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74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Aplikační garant - ÚV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76" y="1196752"/>
            <a:ext cx="813690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err="1" smtClean="0">
                <a:latin typeface="+mj-lt"/>
              </a:rPr>
              <a:t>Podmínky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sjednání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aplikačního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partnerství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ze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 smtClean="0">
                <a:latin typeface="+mj-lt"/>
              </a:rPr>
              <a:t>strany</a:t>
            </a:r>
            <a:r>
              <a:rPr lang="en-GB" b="1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ÚV ČR: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b="1" dirty="0" smtClean="0">
                <a:latin typeface="+mj-lt"/>
              </a:rPr>
              <a:t>Udržitelná spotřeba a výroba</a:t>
            </a:r>
            <a:r>
              <a:rPr lang="cs-CZ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podpora oběhové hospodářství: předcházení vzniku odpadu, </a:t>
            </a:r>
            <a:r>
              <a:rPr lang="cs-CZ" dirty="0" err="1" smtClean="0">
                <a:latin typeface="+mj-lt"/>
              </a:rPr>
              <a:t>eco</a:t>
            </a:r>
            <a:r>
              <a:rPr lang="cs-CZ" dirty="0" smtClean="0">
                <a:latin typeface="+mj-lt"/>
              </a:rPr>
              <a:t>-design, cirkulární huby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podpora a </a:t>
            </a:r>
            <a:r>
              <a:rPr lang="cs-CZ" dirty="0" err="1" smtClean="0">
                <a:latin typeface="+mj-lt"/>
              </a:rPr>
              <a:t>mainstreaming</a:t>
            </a:r>
            <a:r>
              <a:rPr lang="cs-CZ" dirty="0" smtClean="0">
                <a:latin typeface="+mj-lt"/>
              </a:rPr>
              <a:t> udržitelného životního stylu, zvyšování povědomí    v konzumentském a uživatelském chování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otevřená položka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cs-CZ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 err="1">
                <a:latin typeface="+mj-lt"/>
              </a:rPr>
              <a:t>Inovace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vládnutí</a:t>
            </a:r>
            <a:r>
              <a:rPr lang="en-GB" b="1" dirty="0">
                <a:latin typeface="+mj-lt"/>
              </a:rPr>
              <a:t> </a:t>
            </a:r>
            <a:endParaRPr lang="cs-CZ" b="1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procedurální zaměření – inovace pro </a:t>
            </a:r>
            <a:r>
              <a:rPr lang="cs-CZ" dirty="0">
                <a:latin typeface="+mj-lt"/>
              </a:rPr>
              <a:t>jakoukoli fázi cyklu tvorby veřejných </a:t>
            </a:r>
            <a:r>
              <a:rPr lang="cs-CZ" dirty="0" smtClean="0">
                <a:latin typeface="+mj-lt"/>
              </a:rPr>
              <a:t>politik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principy: perspektiva </a:t>
            </a:r>
            <a:r>
              <a:rPr lang="cs-CZ" dirty="0">
                <a:latin typeface="+mj-lt"/>
              </a:rPr>
              <a:t>příjemců veřejných politik; </a:t>
            </a:r>
            <a:r>
              <a:rPr lang="cs-CZ" dirty="0" smtClean="0">
                <a:latin typeface="+mj-lt"/>
              </a:rPr>
              <a:t>testování na </a:t>
            </a:r>
            <a:r>
              <a:rPr lang="cs-CZ" dirty="0">
                <a:latin typeface="+mj-lt"/>
              </a:rPr>
              <a:t>menším vzorku (design libovolný, vhodný pro daný účel</a:t>
            </a:r>
            <a:r>
              <a:rPr lang="cs-CZ" dirty="0" smtClean="0">
                <a:latin typeface="+mj-lt"/>
              </a:rPr>
              <a:t>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>
                <a:latin typeface="+mj-lt"/>
              </a:rPr>
              <a:t>zaměření se na </a:t>
            </a:r>
            <a:r>
              <a:rPr lang="cs-CZ" dirty="0" smtClean="0">
                <a:latin typeface="+mj-lt"/>
              </a:rPr>
              <a:t>průřezová témata </a:t>
            </a:r>
            <a:r>
              <a:rPr lang="cs-CZ" dirty="0">
                <a:latin typeface="+mj-lt"/>
              </a:rPr>
              <a:t>a </a:t>
            </a:r>
            <a:r>
              <a:rPr lang="cs-CZ" dirty="0" smtClean="0">
                <a:latin typeface="+mj-lt"/>
              </a:rPr>
              <a:t>problémy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+mj-lt"/>
              </a:rPr>
              <a:t>n</a:t>
            </a:r>
            <a:r>
              <a:rPr lang="en-GB" dirty="0" err="1" smtClean="0">
                <a:latin typeface="+mj-lt"/>
              </a:rPr>
              <a:t>ové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způsoby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využití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či</a:t>
            </a:r>
            <a:r>
              <a:rPr lang="en-GB" dirty="0">
                <a:latin typeface="+mj-lt"/>
              </a:rPr>
              <a:t> IT </a:t>
            </a:r>
            <a:r>
              <a:rPr lang="en-GB" dirty="0" err="1">
                <a:latin typeface="+mj-lt"/>
              </a:rPr>
              <a:t>řešení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jsou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vítány</a:t>
            </a:r>
            <a:r>
              <a:rPr lang="en-GB" dirty="0">
                <a:latin typeface="+mj-lt"/>
              </a:rPr>
              <a:t>, </a:t>
            </a:r>
            <a:r>
              <a:rPr lang="cs-CZ" dirty="0" smtClean="0">
                <a:latin typeface="+mj-lt"/>
              </a:rPr>
              <a:t>n</a:t>
            </a:r>
            <a:r>
              <a:rPr lang="en-GB" dirty="0" err="1" smtClean="0">
                <a:latin typeface="+mj-lt"/>
              </a:rPr>
              <a:t>ejsou</a:t>
            </a:r>
            <a:r>
              <a:rPr lang="en-GB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ale </a:t>
            </a:r>
            <a:r>
              <a:rPr lang="en-GB" dirty="0" err="1" smtClean="0">
                <a:latin typeface="+mj-lt"/>
              </a:rPr>
              <a:t>podmínkou</a:t>
            </a:r>
            <a:endParaRPr lang="en-GB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2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title"/>
          </p:nvPr>
        </p:nvSpPr>
        <p:spPr>
          <a:xfrm>
            <a:off x="935595" y="656691"/>
            <a:ext cx="7200900" cy="291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Cambria"/>
              <a:buNone/>
            </a:pPr>
            <a: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Kapitola III.</a:t>
            </a:r>
            <a:b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Pod</a:t>
            </a:r>
            <a:r>
              <a:rPr lang="cs-CZ" sz="3100">
                <a:solidFill>
                  <a:schemeClr val="accent6"/>
                </a:solidFill>
              </a:rPr>
              <a:t>ání</a:t>
            </a:r>
            <a:r>
              <a:rPr lang="cs-CZ" sz="3100" b="1" i="0" u="none" strike="noStrike" cap="none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 návrhu projektu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0" y="3429000"/>
            <a:ext cx="9144000" cy="187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3" name="Shape 983"/>
          <p:cNvSpPr txBox="1"/>
          <p:nvPr/>
        </p:nvSpPr>
        <p:spPr>
          <a:xfrm>
            <a:off x="0" y="4365103"/>
            <a:ext cx="9144000" cy="13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Cambria"/>
              <a:buNone/>
            </a:pPr>
            <a:endParaRPr sz="160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664" y="-9525"/>
            <a:ext cx="2172300" cy="99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36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Shape 225"/>
          <p:cNvGraphicFramePr/>
          <p:nvPr>
            <p:extLst>
              <p:ext uri="{D42A27DB-BD31-4B8C-83A1-F6EECF244321}">
                <p14:modId xmlns:p14="http://schemas.microsoft.com/office/powerpoint/2010/main" val="682326064"/>
              </p:ext>
            </p:extLst>
          </p:nvPr>
        </p:nvGraphicFramePr>
        <p:xfrm>
          <a:off x="215516" y="1556792"/>
          <a:ext cx="3636404" cy="454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</a:tblGrid>
              <a:tr h="665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endParaRPr lang="cs-CZ" sz="2000" u="none" strike="noStrike" cap="none" dirty="0" smtClean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2000" u="none" strike="noStrike" cap="none" dirty="0" smtClean="0">
                          <a:solidFill>
                            <a:sysClr val="windowText" lastClr="000000"/>
                          </a:solidFill>
                        </a:rPr>
                        <a:t>Ukazatel</a:t>
                      </a:r>
                      <a:endParaRPr lang="cs-CZ" sz="2000" u="none" strike="noStrike" cap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Doba trvání programu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1. veřejná soutěž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Další veřejné soutěže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Celková alokace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Celkem podpořených </a:t>
                      </a:r>
                      <a:r>
                        <a:rPr lang="cs-CZ" sz="1600" u="none" strike="noStrike" cap="none" dirty="0" smtClean="0"/>
                        <a:t>projektů</a:t>
                      </a:r>
                      <a:endParaRPr lang="cs-CZ" sz="1600" u="none" strike="noStrike" cap="none" dirty="0"/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Max. </a:t>
                      </a:r>
                      <a:r>
                        <a:rPr lang="cs-CZ" sz="1600" u="none" strike="noStrike" cap="none" dirty="0" smtClean="0"/>
                        <a:t>výše </a:t>
                      </a:r>
                      <a:r>
                        <a:rPr lang="cs-CZ" sz="1600" u="none" strike="noStrike" cap="none" dirty="0"/>
                        <a:t>podpory na projekt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Průměrná podpora projektu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Míra </a:t>
                      </a:r>
                      <a:r>
                        <a:rPr lang="cs-CZ" sz="1600" u="none" strike="noStrike" cap="none" dirty="0"/>
                        <a:t>podpory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/>
                        <a:t>Doba trvání projektu</a:t>
                      </a:r>
                    </a:p>
                  </a:txBody>
                  <a:tcPr marL="91450" marR="91450" marT="45725" marB="45725" anchor="ctr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Vykazování nepřímých</a:t>
                      </a:r>
                      <a:r>
                        <a:rPr lang="cs-CZ" sz="1600" u="none" strike="noStrike" cap="none" baseline="0" dirty="0" smtClean="0"/>
                        <a:t> nákladů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(</a:t>
                      </a:r>
                      <a:r>
                        <a:rPr lang="cs-CZ" sz="1600" u="none" strike="noStrike" cap="none" dirty="0" err="1" smtClean="0"/>
                        <a:t>flat</a:t>
                      </a:r>
                      <a:r>
                        <a:rPr lang="cs-CZ" sz="1600" u="none" strike="noStrike" cap="none" dirty="0" smtClean="0"/>
                        <a:t> </a:t>
                      </a:r>
                      <a:r>
                        <a:rPr lang="cs-CZ" sz="1600" u="none" strike="noStrike" cap="none" dirty="0" err="1" smtClean="0"/>
                        <a:t>rate</a:t>
                      </a:r>
                      <a:r>
                        <a:rPr lang="cs-CZ" sz="1600" u="none" strike="noStrike" cap="none" dirty="0" smtClean="0"/>
                        <a:t>)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endParaRPr lang="cs-CZ" sz="1600" u="none" strike="noStrike" cap="none" dirty="0"/>
                    </a:p>
                  </a:txBody>
                  <a:tcPr marL="91450" marR="91450" marT="45725" marB="45725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Shape 225"/>
          <p:cNvGraphicFramePr/>
          <p:nvPr>
            <p:extLst>
              <p:ext uri="{D42A27DB-BD31-4B8C-83A1-F6EECF244321}">
                <p14:modId xmlns:p14="http://schemas.microsoft.com/office/powerpoint/2010/main" val="2501618696"/>
              </p:ext>
            </p:extLst>
          </p:nvPr>
        </p:nvGraphicFramePr>
        <p:xfrm>
          <a:off x="3851920" y="1556792"/>
          <a:ext cx="3780420" cy="42928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420"/>
              </a:tblGrid>
              <a:tr h="665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2400" u="none" strike="noStrike" cap="none" dirty="0" smtClean="0"/>
                        <a:t>ÉTA</a:t>
                      </a:r>
                      <a:endParaRPr lang="cs-CZ" sz="2400" u="none" strike="noStrike" cap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1600" u="none" strike="noStrike" cap="none" dirty="0" smtClean="0"/>
                        <a:t>201</a:t>
                      </a:r>
                      <a:r>
                        <a:rPr lang="cs-CZ" sz="1600" u="none" strike="noStrike" cap="none" dirty="0" smtClean="0"/>
                        <a:t>8</a:t>
                      </a:r>
                      <a:r>
                        <a:rPr lang="en-US" sz="1600" u="none" strike="noStrike" cap="none" dirty="0" smtClean="0"/>
                        <a:t> </a:t>
                      </a:r>
                      <a:r>
                        <a:rPr lang="en-US" sz="1600" u="none" strike="noStrike" cap="none" dirty="0" err="1"/>
                        <a:t>až</a:t>
                      </a:r>
                      <a:r>
                        <a:rPr lang="en-US" sz="1600" u="none" strike="noStrike" cap="none" dirty="0"/>
                        <a:t> </a:t>
                      </a:r>
                      <a:r>
                        <a:rPr lang="en-US" sz="1600" u="none" strike="noStrike" cap="none" dirty="0" smtClean="0"/>
                        <a:t>202</a:t>
                      </a:r>
                      <a:r>
                        <a:rPr lang="cs-CZ" sz="1600" u="none" strike="noStrike" cap="none" dirty="0" smtClean="0"/>
                        <a:t>3</a:t>
                      </a:r>
                      <a:endParaRPr lang="en-US" sz="1600" u="none" strike="noStrike" cap="none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dirty="0" smtClean="0"/>
                        <a:t>15. srpna 2017</a:t>
                      </a:r>
                      <a:endParaRPr lang="en-US" sz="1600" u="none" strike="noStrike" cap="none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 smtClean="0"/>
                        <a:t>každoročně</a:t>
                      </a:r>
                      <a:r>
                        <a:rPr lang="en-US" sz="1600" dirty="0" smtClean="0"/>
                        <a:t> do </a:t>
                      </a:r>
                      <a:r>
                        <a:rPr lang="en-US" sz="1600" dirty="0"/>
                        <a:t>r. </a:t>
                      </a:r>
                      <a:r>
                        <a:rPr lang="en-US" sz="1600" dirty="0" smtClean="0"/>
                        <a:t>202</a:t>
                      </a:r>
                      <a:r>
                        <a:rPr lang="cs-CZ" sz="1600" dirty="0" smtClean="0"/>
                        <a:t>2</a:t>
                      </a:r>
                      <a:endParaRPr lang="en-US" sz="1600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3 mld.</a:t>
                      </a:r>
                      <a:r>
                        <a:rPr lang="en-US" sz="1600" u="none" strike="noStrike" cap="none" dirty="0" smtClean="0"/>
                        <a:t> </a:t>
                      </a:r>
                      <a:r>
                        <a:rPr lang="cs-CZ" sz="1600" u="none" strike="noStrike" cap="none" dirty="0" smtClean="0"/>
                        <a:t>Kč (ca 111 mil. EUR)</a:t>
                      </a:r>
                      <a:endParaRPr lang="en-US" sz="1600" u="none" strike="noStrike" cap="none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min. 525</a:t>
                      </a:r>
                      <a:endParaRPr lang="en-US" sz="1600" u="none" strike="noStrike" cap="none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</a:pPr>
                      <a:r>
                        <a:rPr lang="cs-CZ" sz="1600" u="none" strike="noStrike" cap="none" dirty="0" smtClean="0"/>
                        <a:t>3 mil. EUR</a:t>
                      </a:r>
                      <a:endParaRPr lang="en-US" sz="1600" u="none" strike="noStrike" cap="none" dirty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  <a:tabLst/>
                        <a:defRPr/>
                      </a:pPr>
                      <a:r>
                        <a:rPr lang="cs-CZ" sz="1600" u="none" strike="noStrike" cap="none" dirty="0" smtClean="0"/>
                        <a:t>4,6 </a:t>
                      </a:r>
                      <a:r>
                        <a:rPr lang="en-US" sz="1600" u="none" strike="noStrike" cap="none" dirty="0" smtClean="0"/>
                        <a:t>mil. </a:t>
                      </a:r>
                      <a:r>
                        <a:rPr lang="cs-CZ" sz="1600" u="none" strike="noStrike" cap="none" dirty="0" smtClean="0"/>
                        <a:t>CZK</a:t>
                      </a:r>
                      <a:endParaRPr lang="en-US" sz="1600" u="none" strike="noStrike" cap="none" dirty="0" smtClean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  <a:tabLst/>
                        <a:defRPr/>
                      </a:pPr>
                      <a:r>
                        <a:rPr lang="cs-CZ" sz="1600" u="none" strike="noStrike" cap="none" dirty="0" smtClean="0"/>
                        <a:t>90</a:t>
                      </a:r>
                      <a:r>
                        <a:rPr lang="en-US" sz="1600" u="none" strike="noStrike" cap="none" dirty="0" smtClean="0"/>
                        <a:t> % </a:t>
                      </a:r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12 měsíců a max. 48 měsíců</a:t>
                      </a:r>
                      <a:endParaRPr lang="en-US" sz="1600" u="none" strike="noStrike" cap="none" dirty="0" smtClean="0"/>
                    </a:p>
                  </a:txBody>
                  <a:tcPr marL="91450" marR="91450" marT="45725" marB="45725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  <a:tabLst/>
                        <a:defRPr/>
                      </a:pPr>
                      <a:r>
                        <a:rPr lang="en-US" sz="1600" u="none" strike="noStrike" cap="none" dirty="0" smtClean="0"/>
                        <a:t>20%;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mbria"/>
                        <a:buNone/>
                        <a:tabLst/>
                        <a:defRPr/>
                      </a:pPr>
                      <a:r>
                        <a:rPr lang="en-US" sz="1600" u="none" strike="noStrike" cap="none" dirty="0" err="1" smtClean="0"/>
                        <a:t>držitelství</a:t>
                      </a:r>
                      <a:r>
                        <a:rPr lang="en-US" sz="1600" u="none" strike="noStrike" cap="none" dirty="0" smtClean="0"/>
                        <a:t> HR Award = 30</a:t>
                      </a:r>
                      <a:r>
                        <a:rPr lang="cs-CZ" sz="1600" u="none" strike="noStrike" cap="none" dirty="0" smtClean="0"/>
                        <a:t> </a:t>
                      </a:r>
                      <a:r>
                        <a:rPr lang="en-US" sz="1600" u="none" strike="noStrike" cap="none" dirty="0" smtClean="0"/>
                        <a:t>%</a:t>
                      </a:r>
                      <a:r>
                        <a:rPr lang="cs-CZ" sz="1600" u="none" strike="noStrike" cap="none" dirty="0" smtClean="0"/>
                        <a:t> </a:t>
                      </a:r>
                      <a:endParaRPr lang="en-US" sz="1100" u="none" strike="noStrike" cap="none" dirty="0" smtClean="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505" y="0"/>
            <a:ext cx="8496943" cy="105273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Základní informace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6387" y="606223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chemeClr val="dk1"/>
              </a:buClr>
              <a:buFont typeface="Cambria"/>
              <a:buChar char="-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Dle zákona č. 130/2002 Sb., zákon o podpoře výzkumu, experimentálního vývoje a inovací (dále ZPVV).</a:t>
            </a:r>
          </a:p>
          <a:p>
            <a:pPr marL="457200" lvl="0" indent="-228600">
              <a:buClr>
                <a:schemeClr val="dk1"/>
              </a:buClr>
              <a:buFont typeface="Cambria"/>
              <a:buChar char="-"/>
            </a:pPr>
            <a:r>
              <a:rPr lang="cs-CZ" sz="1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 souladu s Rámcem, Nařízením a se zákonem č. 218/2000 Sb., o rozpočtových pravidlech.</a:t>
            </a:r>
          </a:p>
        </p:txBody>
      </p:sp>
    </p:spTree>
    <p:extLst>
      <p:ext uri="{BB962C8B-B14F-4D97-AF65-F5344CB8AC3E}">
        <p14:creationId xmlns:p14="http://schemas.microsoft.com/office/powerpoint/2010/main" val="28608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44900" cy="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6"/>
              </a:buClr>
              <a:buSzPct val="25000"/>
              <a:buFont typeface="Cambria"/>
              <a:buNone/>
            </a:pPr>
            <a:r>
              <a:rPr lang="cs-CZ" dirty="0">
                <a:solidFill>
                  <a:schemeClr val="accent6"/>
                </a:solidFill>
              </a:rPr>
              <a:t>Základní informace o 1. veřejné soutěži </a:t>
            </a:r>
          </a:p>
        </p:txBody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755575" y="1600200"/>
            <a:ext cx="7931099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indent="0" rtl="0">
              <a:lnSpc>
                <a:spcPct val="115000"/>
              </a:lnSpc>
              <a:spcBef>
                <a:spcPts val="2800"/>
              </a:spcBef>
              <a:buSzPct val="90000"/>
              <a:buNone/>
            </a:pPr>
            <a:r>
              <a:rPr lang="cs-CZ" sz="2000" dirty="0"/>
              <a:t>Návrh projektu -</a:t>
            </a:r>
            <a:r>
              <a:rPr lang="cs-CZ" sz="2000" b="1" dirty="0"/>
              <a:t> </a:t>
            </a:r>
            <a:r>
              <a:rPr lang="cs-CZ" sz="2000" dirty="0"/>
              <a:t>soulad se </a:t>
            </a:r>
            <a:r>
              <a:rPr lang="cs-CZ" sz="2000" b="1" dirty="0"/>
              <a:t>zaměřením</a:t>
            </a:r>
            <a:r>
              <a:rPr lang="cs-CZ" sz="2000" dirty="0"/>
              <a:t> a </a:t>
            </a:r>
            <a:r>
              <a:rPr lang="cs-CZ" sz="2000" b="1" dirty="0"/>
              <a:t>cílem </a:t>
            </a:r>
            <a:r>
              <a:rPr lang="cs-CZ" sz="2000" b="1"/>
              <a:t>programu </a:t>
            </a:r>
            <a:r>
              <a:rPr lang="cs-CZ" sz="2000" b="1" smtClean="0"/>
              <a:t> </a:t>
            </a:r>
            <a:br>
              <a:rPr lang="cs-CZ" sz="2000" b="1" smtClean="0"/>
            </a:br>
            <a:r>
              <a:rPr lang="cs-CZ" sz="2000" smtClean="0"/>
              <a:t>a</a:t>
            </a:r>
            <a:r>
              <a:rPr lang="cs-CZ" sz="2000" b="1" smtClean="0"/>
              <a:t> </a:t>
            </a:r>
            <a:r>
              <a:rPr lang="cs-CZ" sz="2000" dirty="0"/>
              <a:t>Národními prioritami orientovaného výzkumu</a:t>
            </a:r>
            <a:r>
              <a:rPr lang="cs-CZ" sz="2000" b="1" dirty="0"/>
              <a:t> (NPOV)</a:t>
            </a:r>
            <a:r>
              <a:rPr lang="cs-CZ" sz="2000" dirty="0"/>
              <a:t>.</a:t>
            </a:r>
          </a:p>
          <a:p>
            <a:pPr marL="558800" lvl="0" indent="-457200" algn="just" rtl="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cs-CZ" sz="2000" b="1" dirty="0"/>
              <a:t>Zaměření projektu </a:t>
            </a:r>
            <a:r>
              <a:rPr lang="cs-CZ" sz="2000" dirty="0"/>
              <a:t>- využívají přínosů multidisciplinárních přístupů, propojení výzkumu technického a netechnického charakteru, využití potenciálu základního výzkumu k aplikacím.</a:t>
            </a:r>
          </a:p>
          <a:p>
            <a:pPr marL="558800" lvl="0" indent="-457200" algn="just" rtl="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cs-CZ" sz="2000" b="1" dirty="0"/>
              <a:t>Cíl programu</a:t>
            </a:r>
            <a:r>
              <a:rPr lang="cs-CZ" sz="2000" dirty="0"/>
              <a:t> - Posílení společenské a humanitní dimenze </a:t>
            </a:r>
            <a:r>
              <a:rPr lang="cs-CZ" sz="2000" dirty="0" smtClean="0"/>
              <a:t>               v aktivitách </a:t>
            </a:r>
            <a:r>
              <a:rPr lang="cs-CZ" sz="2000" dirty="0"/>
              <a:t>aplikovaného výzkumu, experimentálního vývoje </a:t>
            </a:r>
            <a:r>
              <a:rPr lang="cs-CZ" sz="2000" dirty="0" smtClean="0"/>
              <a:t>           a </a:t>
            </a:r>
            <a:r>
              <a:rPr lang="cs-CZ" sz="2000" dirty="0"/>
              <a:t>inovací a uplatnění výstupů těchto aktivit v podobě nových nebo podstatně stávajících výrobků, postupů, procesů nebo služeb. </a:t>
            </a:r>
            <a:r>
              <a:rPr lang="cs-CZ" sz="2000" dirty="0" smtClean="0"/>
              <a:t>Projekt je v souladu s minimálně jednou výzvou 21. století.</a:t>
            </a:r>
          </a:p>
          <a:p>
            <a:pPr marL="558800" lvl="0" indent="-457200" algn="just" rtl="0">
              <a:lnSpc>
                <a:spcPct val="115000"/>
              </a:lnSpc>
              <a:spcBef>
                <a:spcPts val="1000"/>
              </a:spcBef>
              <a:buSzPct val="90000"/>
              <a:buFont typeface="+mj-lt"/>
              <a:buAutoNum type="arabicPeriod"/>
            </a:pPr>
            <a:r>
              <a:rPr lang="cs-CZ" sz="2000" b="1" dirty="0" smtClean="0"/>
              <a:t>Hlavní obor CEP </a:t>
            </a:r>
            <a:r>
              <a:rPr lang="cs-CZ" sz="2000" dirty="0" smtClean="0"/>
              <a:t>– A – společenské vědy.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buSzPct val="90000"/>
              <a:buFont typeface="Cambria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61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424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>
                <a:solidFill>
                  <a:schemeClr val="accent6"/>
                </a:solidFill>
                <a:sym typeface="Cambria"/>
              </a:rPr>
              <a:t>1. veřejná soutěž programu ÉTA</a:t>
            </a:r>
          </a:p>
        </p:txBody>
      </p:sp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363500" y="1052736"/>
            <a:ext cx="8595900" cy="58052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Vyhlášena dne: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Objem finančních prostředků pro první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rok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řešení, tj.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rozděleno mezi příjemce 270 mil. Kč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marR="0" lvl="0" indent="-355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Očekávaná průměrná výše podpory vynaložená na jeden projekt je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4,6 mil. Kč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Maximální částka finanční podpory vynaložená na jeden projekt na celou dobu řešení je omezena na</a:t>
            </a:r>
            <a:r>
              <a:rPr lang="cs-CZ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 mil. €.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Příjemci podpory:  </a:t>
            </a:r>
          </a:p>
          <a:p>
            <a:pPr marL="1485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Podniky  - právnické i fyzické osoby</a:t>
            </a:r>
          </a:p>
          <a:p>
            <a:pPr marL="1485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Výzkumné organizace (VO)</a:t>
            </a:r>
          </a:p>
          <a:p>
            <a:pPr marL="14859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Další právnické osoby (DPO)</a:t>
            </a:r>
          </a:p>
          <a:p>
            <a:pPr marL="457200" marR="0" lvl="0" indent="-356400" rtl="0">
              <a:spcBef>
                <a:spcPts val="1000"/>
              </a:spcBef>
              <a:buClr>
                <a:schemeClr val="dk1"/>
              </a:buClr>
              <a:buSzPct val="125000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Způsobilým uchazečem není podnik, na který byl vydán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inkasní příkaz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podnik       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obtížích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podle článku 1 odst. 4 písm. a) a c)  a čl. 2 odst. 18 Nařízení. </a:t>
            </a:r>
          </a:p>
          <a:p>
            <a:pPr marL="457200" marR="0" lvl="0" indent="-356400" rtl="0">
              <a:spcBef>
                <a:spcPts val="1000"/>
              </a:spcBef>
              <a:buClr>
                <a:schemeClr val="dk1"/>
              </a:buClr>
              <a:buSzPct val="125000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Způsobilým uchazečem není takový subjekt, kterým není dodržena povinnost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zveřejnit účetní závěrku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v příslušném rejstříku ve smyslu zákona č. 304/2013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o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veřejných rejstřících.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lvl="0" indent="-356400" rtl="0">
              <a:spcBef>
                <a:spcPts val="1000"/>
              </a:spcBef>
              <a:buSzPct val="125000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Výsledky veřejné soutěže budou zveřejněny do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1. 2. </a:t>
            </a:r>
            <a:r>
              <a:rPr lang="cs-CZ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2018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 internetové adrese </a:t>
            </a:r>
            <a:r>
              <a:rPr lang="cs-CZ" sz="1800" u="sng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http://</a:t>
            </a:r>
            <a:r>
              <a:rPr lang="cs-CZ" sz="1800" u="sng" dirty="0" smtClean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www.tacr.cz</a:t>
            </a:r>
            <a:r>
              <a:rPr lang="cs-CZ" sz="1800" dirty="0"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4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424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>
                <a:solidFill>
                  <a:schemeClr val="accent6"/>
                </a:solidFill>
                <a:sym typeface="Cambria"/>
              </a:rPr>
              <a:t>Doba řešení projektu</a:t>
            </a:r>
          </a:p>
        </p:txBody>
      </p:sp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611550" y="1556791"/>
            <a:ext cx="7992900" cy="4873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33705" marR="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Termín zahájení řešení projektu: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850897" marR="0" lvl="0" indent="-355597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nejdříve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od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nejpozději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2018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33705" marR="0" lvl="0" indent="-34480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Délka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řešení projektu: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742697" marR="0" lvl="1" indent="-34899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minimální délka řešení je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měsíců, předpokládaná doba řešení projektu jsou 3 roky,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maximáln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í délka řešení je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48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měsíců.</a:t>
            </a:r>
          </a:p>
          <a:p>
            <a:pPr marL="433705" marR="0" lvl="0" indent="-344805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Nejzazší datum ukončení řešení projektu: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31.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2022.</a:t>
            </a:r>
          </a:p>
          <a:p>
            <a:pPr marL="8001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39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596" y="944724"/>
            <a:ext cx="7200800" cy="288032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cs-CZ" sz="31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Část I.</a:t>
            </a:r>
            <a:br>
              <a:rPr lang="cs-CZ" sz="31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accent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Účel programu aneb objasnění toho, jaké návrhy projektů program ÉTA uvítá</a:t>
            </a:r>
            <a:endParaRPr lang="cs-CZ" sz="3100" b="1" dirty="0">
              <a:solidFill>
                <a:schemeClr val="accent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429000"/>
            <a:ext cx="91440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4365104"/>
            <a:ext cx="9144000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1600" dirty="0">
              <a:solidFill>
                <a:srgbClr val="F0374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665" y="-9525"/>
            <a:ext cx="2172335" cy="993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360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424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Soutěžní lhůta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xfrm>
            <a:off x="564300" y="928275"/>
            <a:ext cx="8378700" cy="51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Soutěžní lhůta: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cs-CZ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 – </a:t>
            </a:r>
            <a:r>
              <a:rPr lang="cs-CZ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</a:t>
            </a:r>
          </a:p>
        </p:txBody>
      </p:sp>
      <p:pic>
        <p:nvPicPr>
          <p:cNvPr id="1018" name="Shape 1018" descr="Podani_navrhu_projektu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6993"/>
            <a:ext cx="9144000" cy="519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5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424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Jak podat/odeslat návrh projektu</a:t>
            </a:r>
          </a:p>
        </p:txBody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568300" y="1269225"/>
            <a:ext cx="8238600" cy="515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Návrh projektu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musí být odeslán prostřednictvím ISTA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 16:30:00 hodin.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“Potvrzení podání elektronického návrhu projektu </a:t>
            </a:r>
            <a:b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ISTA” 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musí být odesláno z datové schránky hlavního uchazeče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 23:59:59 hodin.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 přijímání návrhů projektů do veřejné soutěže je upraven 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ve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SME-06 Směrnice pro přijímání návrhů projektů do veřejné soutěže v4.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Příručka pro uchazeče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souhrn nápověd z elektronického systému pro podávání návrhů projektů.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Odkaz na ISTA: </a:t>
            </a:r>
            <a:r>
              <a:rPr lang="cs-CZ" sz="2000" b="0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https://ista.tacr.cz/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9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title"/>
          </p:nvPr>
        </p:nvSpPr>
        <p:spPr>
          <a:xfrm>
            <a:off x="2515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>
                <a:latin typeface="Cambria"/>
                <a:ea typeface="Cambria"/>
                <a:cs typeface="Cambria"/>
                <a:sym typeface="Cambria"/>
              </a:rPr>
              <a:t>Prokázání způsobilosti uchazeče </a:t>
            </a:r>
          </a:p>
        </p:txBody>
      </p:sp>
      <p:sp>
        <p:nvSpPr>
          <p:cNvPr id="1030" name="Shape 1030"/>
          <p:cNvSpPr txBox="1">
            <a:spLocks noGrp="1"/>
          </p:cNvSpPr>
          <p:nvPr>
            <p:ph type="body" idx="1"/>
          </p:nvPr>
        </p:nvSpPr>
        <p:spPr>
          <a:xfrm>
            <a:off x="560868" y="1264400"/>
            <a:ext cx="8424900" cy="526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Uchazeč musí splňovat podmínky prokázání způsobilosti dané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§ 18 ZPVV.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souladu se SME-06 Směrnice pro přijímání návrhů projektů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veřejné soutěže v4 a Zadávací dokumentací k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veřejné soutěži programu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ÉTA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Uchází-li se o řešení jednoho projektu společně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více uchazečů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způsobilost prokazuje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každý zvlášť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ze své datové schránky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datové schránky poskytovatele nejpozději do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2017 </a:t>
            </a:r>
            <a:r>
              <a:rPr lang="cs-CZ" sz="2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23:59:59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hodin.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Rozhodující je datum odeslání z datové schránky uchazeče, </a:t>
            </a:r>
            <a:b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který prokazuje podmínky způsobilosti.</a:t>
            </a:r>
            <a:endParaRPr lang="cs-CZ" sz="2000" b="1" i="0" u="none" strike="noStrike" cap="none" dirty="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Prokázání způsobilosti uchazeče se nezasílá v listinné podobě.</a:t>
            </a:r>
          </a:p>
        </p:txBody>
      </p:sp>
    </p:spTree>
    <p:extLst>
      <p:ext uri="{BB962C8B-B14F-4D97-AF65-F5344CB8AC3E}">
        <p14:creationId xmlns:p14="http://schemas.microsoft.com/office/powerpoint/2010/main" val="23361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/>
          </p:nvPr>
        </p:nvSpPr>
        <p:spPr>
          <a:xfrm>
            <a:off x="251514" y="20419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>
                <a:latin typeface="Cambria"/>
                <a:ea typeface="Cambria"/>
                <a:cs typeface="Cambria"/>
                <a:sym typeface="Cambria"/>
              </a:rPr>
              <a:t>Prokázání způsobilosti uchazeče </a:t>
            </a:r>
          </a:p>
        </p:txBody>
      </p:sp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574050" y="1268760"/>
            <a:ext cx="8318400" cy="5198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Příklady prokázání způsobilosti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uvedeno dle typu organizace - nyní jen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čestné prohlášení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Uchazeč předkládá pouze 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 čestné prohlášení za statutární orgán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nikoliv za jednotlivé členy statutárního orgánu.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Nedokládá se výpis z Rejstříku trestů ← rozšíření identifikačních údajů členů statutárního orgánu v návrhu projektu.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Uchazeč podá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více návrhů projektů →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dokládá prokázání způsobilosti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pouze jednou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Uchazeč řádně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nedoloží dokumenty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prokázání způsobilosti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výzva k doložení v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dodatečné lhůtě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Nedokládá se výpis z Obchodního rejstříku.</a:t>
            </a:r>
          </a:p>
        </p:txBody>
      </p:sp>
    </p:spTree>
    <p:extLst>
      <p:ext uri="{BB962C8B-B14F-4D97-AF65-F5344CB8AC3E}">
        <p14:creationId xmlns:p14="http://schemas.microsoft.com/office/powerpoint/2010/main" val="42836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title"/>
          </p:nvPr>
        </p:nvSpPr>
        <p:spPr>
          <a:xfrm>
            <a:off x="2514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Návrh</a:t>
            </a:r>
            <a:r>
              <a:rPr lang="cs-CZ" sz="24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projektu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564325" y="1155125"/>
            <a:ext cx="8184000" cy="570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Předkládá se v </a:t>
            </a:r>
            <a:r>
              <a:rPr lang="cs-CZ" sz="2000" b="1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českém jazyce.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Musí být úplný a obsahovat veškeré náležitosti stanovené zadávací dokumentací.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Uvedené </a:t>
            </a:r>
            <a:r>
              <a:rPr lang="cs-CZ" sz="2000" b="1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informace musí být pravdivé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v souladu se skutečným stavem ke dni podání návrhu projektu.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Návrh projektu ani jeho obsah v minulosti </a:t>
            </a:r>
            <a:r>
              <a:rPr lang="cs-CZ" sz="2000" b="1" i="0" u="sng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nebyl, a ani v současné době nesmí být řešen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v rámci jiného projektu. </a:t>
            </a:r>
          </a:p>
          <a:p>
            <a:pPr marL="504000" marR="0" lvl="1" indent="288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Pokud je návrh projektu nebo jeho část předložen v jiné veřejné soutěži → uchazeč popíše tuto skutečnost v části návrhu projektu 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2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PŘEDSTAVENÍ PROJEKTU</a:t>
            </a:r>
          </a:p>
          <a:p>
            <a:pPr marL="504000" marR="0" lvl="1" indent="288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Bude-li uchazeč v jiné veřejné soutěži úspěšný → je povinen neprodleně odstoupit z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veřejné soutěže programu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ÉTA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78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title"/>
          </p:nvPr>
        </p:nvSpPr>
        <p:spPr>
          <a:xfrm>
            <a:off x="2515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Návrh projektu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534050" y="1340768"/>
            <a:ext cx="8214300" cy="5356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Soulad s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Národními prioritami orientovaného výzkumu, experimentálního vývoje a inovací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(NPOV) </a:t>
            </a:r>
          </a:p>
          <a:p>
            <a:pPr marL="844550" marR="0" lvl="1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vybrat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jeden hlavní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žádný až dva vedlejší cíle NPOV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k jejichž naplnění nejvíce přispěje úspěšné vyřešení projektu, tj. dosažení cíle a výsledků projektu. 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Specifikace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prioritních výzkumných cílů -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rámci diskuse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 jednotlivými resorty (MD, M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PS, ÚV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),</a:t>
            </a:r>
          </a:p>
          <a:p>
            <a:pPr marL="84455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případě zvolení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prioritního výzkumného cíle →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popsat, zda </a:t>
            </a:r>
            <a:b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jak návrh projektu tento cíl naplňuje.</a:t>
            </a:r>
          </a:p>
          <a:p>
            <a:pPr marL="1258887" marR="0" lvl="6" indent="-35718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-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Příloha č. 4 zadávací dokumentace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</a:p>
          <a:p>
            <a:pPr marL="1258887" marR="0" lvl="6" indent="-3571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-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Hodnocení souladu v rámci posudku ve veřejné soutěži. </a:t>
            </a:r>
          </a:p>
          <a:p>
            <a:pPr marL="0" marR="9525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3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title"/>
          </p:nvPr>
        </p:nvSpPr>
        <p:spPr>
          <a:xfrm>
            <a:off x="2515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Návrh projektu</a:t>
            </a:r>
          </a:p>
        </p:txBody>
      </p:sp>
      <p:sp>
        <p:nvSpPr>
          <p:cNvPr id="1054" name="Shape 1054"/>
          <p:cNvSpPr txBox="1">
            <a:spLocks noGrp="1"/>
          </p:cNvSpPr>
          <p:nvPr>
            <p:ph type="body" idx="1"/>
          </p:nvPr>
        </p:nvSpPr>
        <p:spPr>
          <a:xfrm>
            <a:off x="564325" y="1268758"/>
            <a:ext cx="8345100" cy="558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Pokud se na řešení podílí více uchazečů,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musí být z návrhu projektu zřejmá </a:t>
            </a:r>
            <a:r>
              <a:rPr lang="cs-CZ" sz="2000" b="0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spolupráce hlavního uchazeče a dalších účastníků: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1800000" marR="0" lvl="5" indent="1430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participace na aktivitách, milnících a výsledcích,</a:t>
            </a:r>
          </a:p>
          <a:p>
            <a:pPr marL="1800000" marR="0" lvl="5" indent="1430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rozdělení práv a přístup k výsledkům projektu.</a:t>
            </a:r>
          </a:p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sng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Uchazeč dále uvede/popíše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1800000" marR="0" lvl="5" indent="1430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existující know-how,</a:t>
            </a:r>
          </a:p>
          <a:p>
            <a:pPr marL="1800000" marR="0" lvl="5" indent="1430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̶"/>
            </a:pP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materiální a technické vybavení.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Hlavní uchazeč je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povinen písemně informovat poskytovatele </a:t>
            </a:r>
            <a:b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změnách dle SME-07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>
            <a:spLocks noGrp="1"/>
          </p:cNvSpPr>
          <p:nvPr>
            <p:ph type="title"/>
          </p:nvPr>
        </p:nvSpPr>
        <p:spPr>
          <a:xfrm>
            <a:off x="2515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Povinné přílohy</a:t>
            </a:r>
          </a:p>
        </p:txBody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412750" y="1124743"/>
            <a:ext cx="8496900" cy="5733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mbria"/>
            </a:pP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 </a:t>
            </a:r>
            <a:r>
              <a:rPr lang="cs-CZ" sz="2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aplikačního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garanta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pouze v případě, že AG bude mimo konsorcium uchazečů (nebude příjemcem, ani dalším účastníkem </a:t>
            </a:r>
            <a:r>
              <a:rPr lang="cs-CZ" sz="2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v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předkládaném návrhu projektu),</a:t>
            </a:r>
          </a:p>
          <a:p>
            <a:pPr marL="914400" lvl="0" indent="-34925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Letter</a:t>
            </a: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Intent</a:t>
            </a: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914400" lvl="0" indent="-34925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Smlouva o využití výsledků;</a:t>
            </a:r>
          </a:p>
          <a:p>
            <a:pPr marL="914400" lvl="0" indent="-34925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Smlouvy o smlouvě budoucí;</a:t>
            </a:r>
          </a:p>
          <a:p>
            <a:pPr marL="914400" lvl="0" indent="-3492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Memorandum atd.</a:t>
            </a:r>
          </a:p>
          <a:p>
            <a:pPr marL="457200" marR="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mbria"/>
            </a:pP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Výsledek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Nmet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certifikovan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á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metodik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a:</a:t>
            </a:r>
          </a:p>
          <a:p>
            <a:pPr marL="914400" marR="0" indent="-3492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potvrzení certifikačního </a:t>
            </a:r>
            <a:r>
              <a:rPr lang="cs-CZ" sz="19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orgánu.</a:t>
            </a:r>
            <a:endParaRPr lang="cs-CZ" sz="1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Cambria"/>
            </a:pP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Držitelství HR </a:t>
            </a:r>
            <a:r>
              <a:rPr lang="cs-CZ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Award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požadavek navýšení </a:t>
            </a:r>
            <a:r>
              <a:rPr lang="cs-CZ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flat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rate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30 %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914400" lvl="0" indent="-3492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mbria" panose="02040503050406030204" pitchFamily="18" charset="0"/>
              <a:buChar char="₋"/>
            </a:pPr>
            <a:r>
              <a:rPr lang="cs-CZ" sz="1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kopie potvrzující e-mailové zprávy z Evropské Komise (EK), kde je uvedeno oznámení, že se uchazeč zařadí do seznamu vedeného EURAXES.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78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xfrm>
            <a:off x="323525" y="188651"/>
            <a:ext cx="8424900" cy="8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Na co si dát pozor při vyplňování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 návrhu projektu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581350" y="1052550"/>
            <a:ext cx="8378100" cy="580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Je nově zavedena role tzv.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aplikačního garanta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(AG).</a:t>
            </a:r>
          </a:p>
          <a:p>
            <a:pPr marL="457200" lvl="0" indent="-3556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Program ÉTA je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zaměřen na 3 aspekty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(využití přínosů multidisciplinárních přístupů, propojení výzkumu technického </a:t>
            </a:r>
            <a:r>
              <a:rPr lang="cs-CZ" sz="2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a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netechnického charakteru, využití potenciálu základního výzkumu </a:t>
            </a:r>
            <a:r>
              <a:rPr lang="cs-CZ" sz="2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k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aplikacím);</a:t>
            </a:r>
          </a:p>
          <a:p>
            <a:pPr marL="457200" marR="0" lvl="0" indent="-3556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ako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hlavní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obor projektu lze zvolit pouze obory CEP z oblasti 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A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Společenské vědy. </a:t>
            </a:r>
          </a:p>
          <a:p>
            <a:pPr marL="457200" lvl="0" indent="-3556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Zavedení </a:t>
            </a:r>
            <a:r>
              <a:rPr lang="cs-CZ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prioritních výzkumných cílů - </a:t>
            </a: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rámci diskuse </a:t>
            </a:r>
            <a:b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 jednotlivými resorty (MD, MPS, ÚV).</a:t>
            </a:r>
          </a:p>
          <a:p>
            <a:pPr marL="457200" lvl="0" indent="-3556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Uchazeči projektu - podniky, VO a další právnické osoby.</a:t>
            </a:r>
          </a:p>
          <a:p>
            <a:pPr marL="457200" lvl="0" indent="-3556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Prokázání způsobilosti uchazeče - nedokládá se výpis z Rejstříku trestů.</a:t>
            </a:r>
          </a:p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Cambria"/>
              <a:buChar char="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Jako způsobilý náklad nelze uznat:</a:t>
            </a:r>
          </a:p>
          <a:p>
            <a:pPr lvl="1" indent="990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Stipendia,</a:t>
            </a:r>
          </a:p>
          <a:p>
            <a:pPr lvl="1" indent="990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cs-CZ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Investice.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sng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042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title"/>
          </p:nvPr>
        </p:nvSpPr>
        <p:spPr>
          <a:xfrm>
            <a:off x="631150" y="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Důležité během vyplňování návrhu projektu</a:t>
            </a:r>
          </a:p>
        </p:txBody>
      </p:sp>
      <p:sp>
        <p:nvSpPr>
          <p:cNvPr id="1072" name="Shape 1072"/>
          <p:cNvSpPr txBox="1">
            <a:spLocks noGrp="1"/>
          </p:cNvSpPr>
          <p:nvPr>
            <p:ph type="body" idx="2"/>
          </p:nvPr>
        </p:nvSpPr>
        <p:spPr>
          <a:xfrm>
            <a:off x="405850" y="1124750"/>
            <a:ext cx="8553000" cy="5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84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Arial"/>
              <a:buChar char="•"/>
            </a:pPr>
            <a:r>
              <a:rPr lang="cs-CZ" sz="20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CO? JAK? PROČ? 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Termín dosažení výsledku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Popis Aplikačního garanta; 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Výběr oblastí a výzev;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Soulad s cílem programu a s cíli NPOV;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Popis zaměření návrhů projektů;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Popis výsledků;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Popis přínosů;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Rozdělení práv a přístup k výsledkům; 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Současný stav poznání a předchozí řešení; 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Podíly aplikovaného výzkumu a experimentálního vývoje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Metoda vykazování nákladů -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flat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flat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do 30 %; </a:t>
            </a:r>
          </a:p>
          <a:p>
            <a:pPr marL="5715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Veškeré částky ve finančních tabulkách se uvádějí v korunách (nikoli v tisících). </a:t>
            </a:r>
          </a:p>
        </p:txBody>
      </p:sp>
    </p:spTree>
    <p:extLst>
      <p:ext uri="{BB962C8B-B14F-4D97-AF65-F5344CB8AC3E}">
        <p14:creationId xmlns:p14="http://schemas.microsoft.com/office/powerpoint/2010/main" val="21243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11760" y="1808820"/>
            <a:ext cx="6483562" cy="1135240"/>
          </a:xfrm>
        </p:spPr>
        <p:txBody>
          <a:bodyPr>
            <a:noAutofit/>
          </a:bodyPr>
          <a:lstStyle/>
          <a:p>
            <a:pPr marL="400050">
              <a:buFont typeface="+mj-lt"/>
              <a:buAutoNum type="arabicPeriod"/>
            </a:pPr>
            <a:r>
              <a:rPr lang="cs-CZ" sz="1400" dirty="0" smtClean="0"/>
              <a:t>člověk </a:t>
            </a:r>
            <a:r>
              <a:rPr lang="cs-CZ" sz="1400" dirty="0"/>
              <a:t>a </a:t>
            </a:r>
            <a:r>
              <a:rPr lang="cs-CZ" sz="1400" dirty="0" smtClean="0"/>
              <a:t>společnost; </a:t>
            </a:r>
          </a:p>
          <a:p>
            <a:pPr marL="400050">
              <a:buFont typeface="+mj-lt"/>
              <a:buAutoNum type="arabicPeriod"/>
            </a:pPr>
            <a:r>
              <a:rPr lang="cs-CZ" sz="1400" dirty="0" smtClean="0"/>
              <a:t>člověk </a:t>
            </a:r>
            <a:r>
              <a:rPr lang="cs-CZ" sz="1400" dirty="0"/>
              <a:t>a prostředí pro </a:t>
            </a:r>
            <a:r>
              <a:rPr lang="cs-CZ" sz="1400" dirty="0" smtClean="0"/>
              <a:t>jeho život;</a:t>
            </a:r>
          </a:p>
          <a:p>
            <a:pPr marL="400050">
              <a:buFont typeface="+mj-lt"/>
              <a:buAutoNum type="arabicPeriod"/>
            </a:pPr>
            <a:r>
              <a:rPr lang="cs-CZ" sz="1400" dirty="0" smtClean="0"/>
              <a:t>člověk </a:t>
            </a:r>
            <a:r>
              <a:rPr lang="cs-CZ" sz="1400" dirty="0"/>
              <a:t>a </a:t>
            </a:r>
            <a:r>
              <a:rPr lang="cs-CZ" sz="1400" dirty="0" smtClean="0"/>
              <a:t>ekonomika;</a:t>
            </a:r>
          </a:p>
          <a:p>
            <a:pPr marL="400050">
              <a:buFont typeface="+mj-lt"/>
              <a:buAutoNum type="arabicPeriod"/>
            </a:pPr>
            <a:r>
              <a:rPr lang="cs-CZ" sz="1400" dirty="0" smtClean="0"/>
              <a:t>člověk </a:t>
            </a:r>
            <a:r>
              <a:rPr lang="cs-CZ" sz="1400" dirty="0"/>
              <a:t>a společenský </a:t>
            </a:r>
            <a:r>
              <a:rPr lang="cs-CZ" sz="1400" dirty="0" smtClean="0"/>
              <a:t>systém.</a:t>
            </a:r>
            <a:endParaRPr lang="en-GB" sz="1600" dirty="0" smtClean="0">
              <a:latin typeface="Cambria" pitchFamily="18" charset="0"/>
              <a:cs typeface="Cambria"/>
              <a:sym typeface="Arial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5" y="0"/>
            <a:ext cx="8784975" cy="105273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Účel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11760" y="2908056"/>
            <a:ext cx="648743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700" b="1" dirty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S</a:t>
            </a:r>
            <a:r>
              <a:rPr lang="cs-CZ" sz="1700" b="1" dirty="0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krze zapojení společenských a humanitních věd do projektů </a:t>
            </a:r>
            <a:r>
              <a:rPr lang="cs-CZ" sz="1700" b="1" dirty="0" err="1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VaVaI</a:t>
            </a:r>
            <a:r>
              <a:rPr lang="cs-CZ" sz="1700" b="1" dirty="0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, jež: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11760" y="1088740"/>
            <a:ext cx="648072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700" b="1" dirty="0" smtClean="0">
                <a:solidFill>
                  <a:schemeClr val="tx1"/>
                </a:solidFill>
              </a:rPr>
              <a:t>O p</a:t>
            </a:r>
            <a:r>
              <a:rPr lang="en-US" sz="1700" b="1" dirty="0" err="1" smtClean="0">
                <a:solidFill>
                  <a:schemeClr val="tx1"/>
                </a:solidFill>
              </a:rPr>
              <a:t>osílení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společenské</a:t>
            </a:r>
            <a:r>
              <a:rPr lang="en-US" sz="1700" b="1" dirty="0">
                <a:solidFill>
                  <a:schemeClr val="tx1"/>
                </a:solidFill>
              </a:rPr>
              <a:t> a </a:t>
            </a:r>
            <a:r>
              <a:rPr lang="en-US" sz="1700" b="1" dirty="0" err="1">
                <a:solidFill>
                  <a:schemeClr val="tx1"/>
                </a:solidFill>
              </a:rPr>
              <a:t>humanitní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dimenze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ve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VaVaI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při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řešení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cs-CZ" sz="1700" b="1" dirty="0" smtClean="0">
                <a:solidFill>
                  <a:schemeClr val="tx1"/>
                </a:solidFill>
              </a:rPr>
              <a:t>výzev </a:t>
            </a:r>
            <a:r>
              <a:rPr lang="cs-CZ" sz="1700" b="1" dirty="0">
                <a:solidFill>
                  <a:schemeClr val="tx1"/>
                </a:solidFill>
              </a:rPr>
              <a:t>a příležitostí 21. </a:t>
            </a:r>
            <a:r>
              <a:rPr lang="cs-CZ" sz="1700" b="1" dirty="0" smtClean="0">
                <a:solidFill>
                  <a:schemeClr val="tx1"/>
                </a:solidFill>
              </a:rPr>
              <a:t>století: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411760" y="4720424"/>
            <a:ext cx="648743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700" b="1" dirty="0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Za účelem podpory nových (nebo </a:t>
            </a:r>
            <a:r>
              <a:rPr lang="cs-CZ" sz="1700" b="1" dirty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podstatně zdokonalených </a:t>
            </a:r>
            <a:r>
              <a:rPr lang="cs-CZ" sz="1700" b="1" dirty="0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stávajících) </a:t>
            </a:r>
            <a:r>
              <a:rPr lang="cs-CZ" sz="1700" b="1" dirty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výrobků, postupů, procesů nebo </a:t>
            </a:r>
            <a:r>
              <a:rPr lang="cs-CZ" sz="1700" b="1" dirty="0" smtClean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služeb v </a:t>
            </a:r>
            <a:r>
              <a:rPr lang="cs-CZ" sz="1700" b="1" dirty="0">
                <a:solidFill>
                  <a:schemeClr val="tx1"/>
                </a:solidFill>
                <a:latin typeface="Cambria" pitchFamily="18" charset="0"/>
                <a:cs typeface="Cambria"/>
                <a:sym typeface="Arial"/>
              </a:rPr>
              <a:t>oblastech: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1555" y="1091846"/>
            <a:ext cx="20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accent6"/>
                </a:solidFill>
              </a:rPr>
              <a:t>O co </a:t>
            </a:r>
            <a:br>
              <a:rPr lang="cs-CZ" b="1" dirty="0" smtClean="0">
                <a:solidFill>
                  <a:schemeClr val="accent6"/>
                </a:solidFill>
              </a:rPr>
            </a:br>
            <a:r>
              <a:rPr lang="cs-CZ" b="1" dirty="0" smtClean="0">
                <a:solidFill>
                  <a:schemeClr val="accent6"/>
                </a:solidFill>
              </a:rPr>
              <a:t>v programu jde?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027351"/>
            <a:ext cx="241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accent6"/>
                </a:solidFill>
              </a:rPr>
              <a:t>Jak toho chce program dosáhnout?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800258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accent6"/>
                </a:solidFill>
              </a:rPr>
              <a:t>Za jakým účelem program vznikl?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2411760" y="3619017"/>
            <a:ext cx="6504292" cy="1145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cs-CZ" sz="1400" dirty="0" smtClean="0">
                <a:latin typeface="Cambria" pitchFamily="18" charset="0"/>
                <a:cs typeface="Cambria"/>
                <a:sym typeface="Arial"/>
              </a:rPr>
              <a:t>-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jsou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aplikačně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zaměřené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,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tj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.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generují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v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praxi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cs-CZ" sz="1400" dirty="0" smtClean="0">
                <a:latin typeface="Cambria" pitchFamily="18" charset="0"/>
                <a:cs typeface="Cambria"/>
                <a:sym typeface="Arial"/>
              </a:rPr>
              <a:t>po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už</a:t>
            </a:r>
            <a:r>
              <a:rPr lang="cs-CZ" sz="1400" dirty="0" err="1" smtClean="0">
                <a:latin typeface="Cambria" pitchFamily="18" charset="0"/>
                <a:cs typeface="Cambria"/>
                <a:sym typeface="Arial"/>
              </a:rPr>
              <a:t>ívané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výstupy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VaVaI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a</a:t>
            </a:r>
            <a:r>
              <a:rPr lang="en-GB" sz="1400" dirty="0" smtClean="0">
                <a:solidFill>
                  <a:srgbClr val="FF0000"/>
                </a:solidFill>
                <a:latin typeface="Cambria" pitchFamily="18" charset="0"/>
                <a:cs typeface="Cambria"/>
                <a:sym typeface="Arial"/>
              </a:rPr>
              <a:t> </a:t>
            </a:r>
          </a:p>
          <a:p>
            <a:pPr marL="57150" indent="0">
              <a:buNone/>
            </a:pP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a)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využívají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přínosů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multidisciplinárních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přístupů</a:t>
            </a:r>
            <a:r>
              <a:rPr lang="cs-CZ" sz="1400" dirty="0">
                <a:latin typeface="Cambria" pitchFamily="18" charset="0"/>
                <a:cs typeface="Cambria"/>
                <a:sym typeface="Arial"/>
              </a:rPr>
              <a:t>;</a:t>
            </a:r>
            <a:endParaRPr lang="en-GB" sz="1400" dirty="0">
              <a:latin typeface="Cambria" pitchFamily="18" charset="0"/>
              <a:cs typeface="Cambria"/>
              <a:sym typeface="Arial"/>
            </a:endParaRPr>
          </a:p>
          <a:p>
            <a:pPr marL="57150" indent="0">
              <a:buNone/>
            </a:pP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b)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propojují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výzkum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technického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a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netechnického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charakteru</a:t>
            </a:r>
            <a:r>
              <a:rPr lang="cs-CZ" sz="1400" dirty="0">
                <a:latin typeface="Cambria" pitchFamily="18" charset="0"/>
                <a:cs typeface="Cambria"/>
                <a:sym typeface="Arial"/>
              </a:rPr>
              <a:t>;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</a:p>
          <a:p>
            <a:pPr marL="57150" indent="0">
              <a:buNone/>
            </a:pP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c)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vytěžují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potenciál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výstupů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základního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výzkumu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k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aplikacím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.</a:t>
            </a:r>
            <a:endParaRPr lang="en-GB" sz="1400" dirty="0" smtClean="0">
              <a:latin typeface="Cambria" pitchFamily="18" charset="0"/>
              <a:cs typeface="Cambria"/>
              <a:sym typeface="Arial"/>
            </a:endParaRP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2411760" y="5414497"/>
            <a:ext cx="6480721" cy="1077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zvyšování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kvality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života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člověka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;</a:t>
            </a:r>
            <a:endParaRPr lang="en-GB" sz="1400" dirty="0">
              <a:latin typeface="Cambria" pitchFamily="18" charset="0"/>
              <a:cs typeface="Cambria"/>
              <a:sym typeface="Arial"/>
            </a:endParaRPr>
          </a:p>
          <a:p>
            <a:pPr>
              <a:buFont typeface="Arial" charset="0"/>
              <a:buChar char="•"/>
            </a:pP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podpory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udržitelného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prostředí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pro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život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;</a:t>
            </a:r>
            <a:endParaRPr lang="en-GB" sz="1400" dirty="0">
              <a:latin typeface="Cambria" pitchFamily="18" charset="0"/>
              <a:cs typeface="Cambria"/>
              <a:sym typeface="Arial"/>
            </a:endParaRPr>
          </a:p>
          <a:p>
            <a:pPr>
              <a:buFont typeface="Arial" charset="0"/>
              <a:buChar char="•"/>
            </a:pP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posílení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konkurenceschopnosti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České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republiky</a:t>
            </a:r>
            <a:r>
              <a:rPr lang="cs-CZ" sz="1400" dirty="0" smtClean="0">
                <a:latin typeface="Cambria" pitchFamily="18" charset="0"/>
                <a:cs typeface="Cambria"/>
                <a:sym typeface="Arial"/>
              </a:rPr>
              <a:t>;</a:t>
            </a:r>
            <a:endParaRPr lang="en-GB" sz="1400" dirty="0">
              <a:latin typeface="Cambria" pitchFamily="18" charset="0"/>
              <a:cs typeface="Cambria"/>
              <a:sym typeface="Arial"/>
            </a:endParaRPr>
          </a:p>
          <a:p>
            <a:pPr>
              <a:buFont typeface="Arial" charset="0"/>
              <a:buChar char="•"/>
            </a:pP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zvýšení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efektivity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a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kvality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veřejných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 err="1">
                <a:latin typeface="Cambria" pitchFamily="18" charset="0"/>
                <a:cs typeface="Cambria"/>
                <a:sym typeface="Arial"/>
              </a:rPr>
              <a:t>politik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,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správy</a:t>
            </a:r>
            <a:r>
              <a:rPr lang="en-GB" sz="14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a </a:t>
            </a:r>
            <a:r>
              <a:rPr lang="en-GB" sz="1400" dirty="0" err="1" smtClean="0">
                <a:latin typeface="Cambria" pitchFamily="18" charset="0"/>
                <a:cs typeface="Cambria"/>
                <a:sym typeface="Arial"/>
              </a:rPr>
              <a:t>služeb</a:t>
            </a:r>
            <a:r>
              <a:rPr lang="en-GB" sz="1400" dirty="0">
                <a:latin typeface="Cambria" pitchFamily="18" charset="0"/>
                <a:cs typeface="Cambria"/>
                <a:sym typeface="Arial"/>
              </a:rPr>
              <a:t>.</a:t>
            </a:r>
            <a:endParaRPr lang="en-GB" sz="1400" dirty="0" smtClean="0">
              <a:latin typeface="Cambria" pitchFamily="18" charset="0"/>
              <a:cs typeface="Cambri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64495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title"/>
          </p:nvPr>
        </p:nvSpPr>
        <p:spPr>
          <a:xfrm>
            <a:off x="251514" y="188640"/>
            <a:ext cx="84969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Hodnoticí proces</a:t>
            </a:r>
          </a:p>
        </p:txBody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395525" y="980728"/>
            <a:ext cx="8403600" cy="5809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84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praven ve SME-34 Směrnic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 hodnocení návrhů projektů podaných do veřejné soutěže v1 a v Zadávací dokumentaci k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veřejné soutěži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Dva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oponenti →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dva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posudky ve veřejné soutěži.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Zpravodaj  → 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souhrnná hodnoticí zpráva.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Hodnocení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Expertní hodnotící </a:t>
            </a:r>
            <a:r>
              <a:rPr lang="cs-CZ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komisí (EHK)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cs-CZ"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mbria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EHK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vychází z hodnocení oponentů a zpravodaje;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mbria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EHK hodnotí dále návrhy projektů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dle následujících aspektu/ů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využití přínosů multidisciplinárních přístupů, </a:t>
            </a: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propojení výzkumu technického a netechnického charakteru,</a:t>
            </a: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využití potenciálu základního výzkumu k aplikacím).</a:t>
            </a:r>
          </a:p>
          <a:p>
            <a:pPr marL="584200" lvl="0" indent="-3302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Hodnocení </a:t>
            </a:r>
            <a:r>
              <a:rPr lang="cs-CZ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odbornými hodnotiteli </a:t>
            </a:r>
            <a:r>
              <a:rPr lang="cs-CZ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hodnocení ekonomického zdraví uchazeče.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Hodnocení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Radou programu →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doporučuje předsednictvu TA ČR výsledný návrh pořadí projektů.</a:t>
            </a:r>
          </a:p>
          <a:p>
            <a:pPr marL="584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Hodnocení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předsednictvem TA ČR.</a:t>
            </a:r>
          </a:p>
        </p:txBody>
      </p:sp>
    </p:spTree>
    <p:extLst>
      <p:ext uri="{BB962C8B-B14F-4D97-AF65-F5344CB8AC3E}">
        <p14:creationId xmlns:p14="http://schemas.microsoft.com/office/powerpoint/2010/main" val="13834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44900" cy="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>
                <a:solidFill>
                  <a:srgbClr val="F03741"/>
                </a:solidFill>
              </a:rPr>
              <a:t>Helpdesk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6412225" y="2914650"/>
            <a:ext cx="2514600" cy="20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/>
              <a:t>Dotazy k programu ÉTA</a:t>
            </a: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/>
              <a:t>a k 1. veřejné soutěži</a:t>
            </a: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/>
              <a:t>je možné podávat přes </a:t>
            </a:r>
            <a:r>
              <a:rPr lang="cs-CZ" sz="1800" b="1" dirty="0" err="1"/>
              <a:t>helpdesk</a:t>
            </a:r>
            <a:endParaRPr lang="cs-CZ" sz="1800" b="1" dirty="0"/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/>
              <a:t> </a:t>
            </a:r>
            <a:r>
              <a:rPr lang="cs-CZ" sz="1800" dirty="0"/>
              <a:t>na</a:t>
            </a: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/>
              <a:t> </a:t>
            </a:r>
            <a:r>
              <a:rPr lang="cs-CZ" sz="1800" dirty="0" err="1">
                <a:solidFill>
                  <a:srgbClr val="FF0000"/>
                </a:solidFill>
              </a:rPr>
              <a:t>www.tacr.cz</a:t>
            </a:r>
            <a:r>
              <a:rPr lang="cs-CZ" sz="1800" dirty="0">
                <a:solidFill>
                  <a:srgbClr val="FF0000"/>
                </a:solidFill>
              </a:rPr>
              <a:t>/</a:t>
            </a:r>
            <a:r>
              <a:rPr lang="cs-CZ" sz="1800" dirty="0" err="1">
                <a:solidFill>
                  <a:srgbClr val="FF0000"/>
                </a:solidFill>
              </a:rPr>
              <a:t>hesk</a:t>
            </a:r>
            <a:endParaRPr lang="cs-CZ"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86" name="Shape 10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25" y="1415950"/>
            <a:ext cx="4900725" cy="38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Shape 1087"/>
          <p:cNvSpPr/>
          <p:nvPr/>
        </p:nvSpPr>
        <p:spPr>
          <a:xfrm>
            <a:off x="5426375" y="4293096"/>
            <a:ext cx="891600" cy="420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E303A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8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uiExpand="1" build="p"/>
      <p:bldP spid="108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44900" cy="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>
                <a:solidFill>
                  <a:srgbClr val="F03741"/>
                </a:solidFill>
              </a:rPr>
              <a:t>Seznam doporučených dokumentů</a:t>
            </a:r>
          </a:p>
        </p:txBody>
      </p:sp>
      <p:sp>
        <p:nvSpPr>
          <p:cNvPr id="1094" name="Shape 1094"/>
          <p:cNvSpPr txBox="1">
            <a:spLocks noGrp="1"/>
          </p:cNvSpPr>
          <p:nvPr>
            <p:ph type="body" idx="1"/>
          </p:nvPr>
        </p:nvSpPr>
        <p:spPr>
          <a:xfrm>
            <a:off x="547800" y="1268760"/>
            <a:ext cx="8434500" cy="5589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Program ÉTA;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Zadávací dokumentace; 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Příručka pro uchazeče;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Smlouva/Rozhodnutí o poskytnutí podpory, zejm. specifické podmínky;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Všeobecné podmínky;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Příklady prokázání způsobilosti;</a:t>
            </a:r>
          </a:p>
          <a:p>
            <a: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Zákon č. 130/2002 Sb., o podpoře výzkumu, experimentálního vývoje a inovací;</a:t>
            </a:r>
          </a:p>
          <a:p>
            <a: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Národní priority orientovaného výzkumu, experimentálního vývoje a inovací;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Rámec pro státní podporu výzkumu, vývoje a inovací - Úřední věstník Evropské unie C 198, 27. června 2014 (Rámec);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Nařízení Komise (ES) č. 651/2014 ze dne 17. června 2014, kterým se v </a:t>
            </a:r>
            <a:r>
              <a:rPr lang="cs-CZ" sz="1700" dirty="0" smtClean="0"/>
              <a:t>souladu           </a:t>
            </a:r>
            <a:r>
              <a:rPr lang="cs-CZ" sz="1700" dirty="0"/>
              <a:t>s články 107 a 108 Smlouvy prohlašují určité kategorie podpory za slučitelné </a:t>
            </a:r>
            <a:r>
              <a:rPr lang="cs-CZ" sz="1700" dirty="0" smtClean="0"/>
              <a:t>             s </a:t>
            </a:r>
            <a:r>
              <a:rPr lang="cs-CZ" sz="1700" dirty="0"/>
              <a:t>vnitřním trhem (Nařízení);</a:t>
            </a:r>
          </a:p>
          <a:p>
            <a: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Metodika hodnocení výsledků výzkumných organizací a hodnocení výsledků ukončených programů;</a:t>
            </a:r>
          </a:p>
          <a:p>
            <a:pPr marL="457200" lvl="0" indent="-336550" rtl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1700" dirty="0"/>
              <a:t>SME-06 Směrnice pro přijímání návrhů projektů do veřejné soutěže.</a:t>
            </a:r>
          </a:p>
        </p:txBody>
      </p:sp>
    </p:spTree>
    <p:extLst>
      <p:ext uri="{BB962C8B-B14F-4D97-AF65-F5344CB8AC3E}">
        <p14:creationId xmlns:p14="http://schemas.microsoft.com/office/powerpoint/2010/main" val="13429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body" idx="4294967295"/>
          </p:nvPr>
        </p:nvSpPr>
        <p:spPr>
          <a:xfrm>
            <a:off x="564325" y="1085125"/>
            <a:ext cx="8184300" cy="523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0" name="Shape 1100" descr="Proces_projektu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4483"/>
            <a:ext cx="9144000" cy="50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4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596" y="656692"/>
            <a:ext cx="7200800" cy="219624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3100" b="1" dirty="0" smtClean="0">
                <a:solidFill>
                  <a:schemeClr val="accent6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Diskuse</a:t>
            </a:r>
            <a:endParaRPr lang="cs-CZ" sz="3100" b="1" dirty="0">
              <a:solidFill>
                <a:schemeClr val="accent6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429000"/>
            <a:ext cx="91440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4365104"/>
            <a:ext cx="9144000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1600" dirty="0">
              <a:solidFill>
                <a:srgbClr val="F0374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665" y="-9525"/>
            <a:ext cx="2172335" cy="993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18828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12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mk.to/images/articles/original/8-13259598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15" y="1772816"/>
            <a:ext cx="9217024" cy="51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5715" y="7439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20" y="1772816"/>
            <a:ext cx="5132005" cy="5132005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7505" y="-85402"/>
            <a:ext cx="88056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rgbClr val="F0374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cs-CZ" dirty="0" smtClean="0"/>
              <a:t>Program </a:t>
            </a:r>
            <a:r>
              <a:rPr lang="cs-CZ" dirty="0"/>
              <a:t>É</a:t>
            </a:r>
            <a:r>
              <a:rPr lang="cs-CZ" dirty="0" smtClean="0"/>
              <a:t>TA</a:t>
            </a:r>
            <a:br>
              <a:rPr lang="cs-CZ" dirty="0" smtClean="0"/>
            </a:br>
            <a:r>
              <a:rPr lang="cs-CZ" sz="2400" dirty="0" smtClean="0"/>
              <a:t>celková vize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16" y="1700808"/>
            <a:ext cx="9144000" cy="108012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Děkuji za pozornost</a:t>
            </a:r>
            <a:endParaRPr lang="en-GB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www.sandyspringsperimeterchamber.com/images/icons/icons-facebook-youtube-twitter-linked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2130" y="3824964"/>
            <a:ext cx="699135" cy="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is.ac.jp/img/google_plu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7549" y="3825044"/>
            <a:ext cx="716672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tretiruka.cz/200005873-2700127fa0/ta%C4%8D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824964"/>
            <a:ext cx="7099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sandyspringsperimeterchamber.com/images/icons/icons-facebook-youtube-twitter-linkedin.pn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0871" y="3814607"/>
            <a:ext cx="698666" cy="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sandyspringsperimeterchamber.com/images/icons/icons-facebook-youtube-twitter-linkedin.pn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951" y="3821111"/>
            <a:ext cx="720080" cy="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sandyspringsperimeterchamber.com/images/icons/icons-facebook-youtube-twitter-linkedin.pn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4687" y="3832611"/>
            <a:ext cx="770674" cy="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75416" y="486916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Technologická</a:t>
            </a:r>
            <a:r>
              <a:rPr lang="en-GB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agentura</a:t>
            </a:r>
            <a:r>
              <a:rPr lang="en-GB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České republiky</a:t>
            </a:r>
          </a:p>
          <a:p>
            <a:r>
              <a:rPr lang="cs-CZ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Technology </a:t>
            </a:r>
            <a:r>
              <a:rPr lang="cs-CZ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Agency</a:t>
            </a:r>
            <a:r>
              <a:rPr lang="cs-CZ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of</a:t>
            </a:r>
            <a:r>
              <a:rPr lang="cs-CZ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the</a:t>
            </a:r>
            <a:r>
              <a:rPr lang="cs-CZ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Czech Republic</a:t>
            </a:r>
          </a:p>
          <a:p>
            <a:r>
              <a:rPr lang="cs-CZ" sz="1600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www.tacr.cz</a:t>
            </a:r>
            <a:endParaRPr lang="en-GB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3496942"/>
            <a:ext cx="91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#ETA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4039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5" y="0"/>
            <a:ext cx="8805664" cy="105273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Cíl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359532" y="2076892"/>
            <a:ext cx="1836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ČLOVĚK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A SPOLEČNOST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578042" y="2081533"/>
            <a:ext cx="1836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ČLOVĚK 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A PROSTŘEDÍ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796552" y="2081533"/>
            <a:ext cx="1836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ČLOVĚK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A EKONOMIKA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015062" y="2077688"/>
            <a:ext cx="1836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ČLOVĚK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A SPOL. SYSTÉM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2079" name="Skupina 2078"/>
          <p:cNvGrpSpPr/>
          <p:nvPr/>
        </p:nvGrpSpPr>
        <p:grpSpPr>
          <a:xfrm>
            <a:off x="503249" y="2871184"/>
            <a:ext cx="1525346" cy="327775"/>
            <a:chOff x="727217" y="2871184"/>
            <a:chExt cx="1516778" cy="327775"/>
          </a:xfrm>
        </p:grpSpPr>
        <p:grpSp>
          <p:nvGrpSpPr>
            <p:cNvPr id="47" name="Skupina 46"/>
            <p:cNvGrpSpPr/>
            <p:nvPr/>
          </p:nvGrpSpPr>
          <p:grpSpPr>
            <a:xfrm>
              <a:off x="727217" y="2871184"/>
              <a:ext cx="428507" cy="327775"/>
              <a:chOff x="978880" y="2852936"/>
              <a:chExt cx="428507" cy="327775"/>
            </a:xfrm>
          </p:grpSpPr>
          <p:pic>
            <p:nvPicPr>
              <p:cNvPr id="59" name="Picture 50" descr="http://homerestored.com/wp-content/uploads/2015/11/Car-Senso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8880" y="2945027"/>
                <a:ext cx="77943" cy="155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4" descr="http://image005.flaticon.com/1/png/256/17/17969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612" y="2852936"/>
                <a:ext cx="327775" cy="3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1" name="TextovéPole 130"/>
            <p:cNvSpPr txBox="1"/>
            <p:nvPr/>
          </p:nvSpPr>
          <p:spPr>
            <a:xfrm>
              <a:off x="1275992" y="2915362"/>
              <a:ext cx="9680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err="1" smtClean="0"/>
                <a:t>Industry</a:t>
              </a:r>
              <a:r>
                <a:rPr lang="cs-CZ" sz="1100" b="1" dirty="0" smtClean="0"/>
                <a:t> 4.0</a:t>
              </a:r>
              <a:endParaRPr lang="en-GB" sz="1100" b="1" dirty="0"/>
            </a:p>
          </p:txBody>
        </p:sp>
      </p:grpSp>
      <p:pic>
        <p:nvPicPr>
          <p:cNvPr id="2050" name="Picture 2" descr="Výsledek obrázku pro artificial intelligence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171" y="3325851"/>
            <a:ext cx="431418" cy="4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ovéPole 131"/>
          <p:cNvSpPr txBox="1"/>
          <p:nvPr/>
        </p:nvSpPr>
        <p:spPr>
          <a:xfrm>
            <a:off x="1053663" y="3429230"/>
            <a:ext cx="1388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Digitalizace</a:t>
            </a:r>
          </a:p>
          <a:p>
            <a:r>
              <a:rPr lang="cs-CZ" sz="1100" b="1" dirty="0" smtClean="0"/>
              <a:t>&amp; Virtuální Realita</a:t>
            </a:r>
            <a:endParaRPr lang="en-GB" sz="1100" b="1" dirty="0"/>
          </a:p>
        </p:txBody>
      </p:sp>
      <p:grpSp>
        <p:nvGrpSpPr>
          <p:cNvPr id="2083" name="Skupina 2082"/>
          <p:cNvGrpSpPr/>
          <p:nvPr/>
        </p:nvGrpSpPr>
        <p:grpSpPr>
          <a:xfrm>
            <a:off x="436749" y="3852452"/>
            <a:ext cx="2127400" cy="616796"/>
            <a:chOff x="538928" y="3852452"/>
            <a:chExt cx="2246556" cy="616796"/>
          </a:xfrm>
        </p:grpSpPr>
        <p:grpSp>
          <p:nvGrpSpPr>
            <p:cNvPr id="61" name="Skupina 60"/>
            <p:cNvGrpSpPr/>
            <p:nvPr/>
          </p:nvGrpSpPr>
          <p:grpSpPr>
            <a:xfrm>
              <a:off x="538928" y="3852452"/>
              <a:ext cx="616796" cy="616796"/>
              <a:chOff x="930868" y="3939446"/>
              <a:chExt cx="616796" cy="616796"/>
            </a:xfrm>
          </p:grpSpPr>
          <p:pic>
            <p:nvPicPr>
              <p:cNvPr id="2052" name="Picture 4" descr="Výsledek obrázku pro media literacy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868" y="3939446"/>
                <a:ext cx="616796" cy="616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Výsledek obrázku pro twitter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228" y="3939446"/>
                <a:ext cx="134768" cy="134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3" name="TextovéPole 132"/>
            <p:cNvSpPr txBox="1"/>
            <p:nvPr/>
          </p:nvSpPr>
          <p:spPr>
            <a:xfrm>
              <a:off x="1179777" y="4005064"/>
              <a:ext cx="1605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Média &amp; soc. sítě</a:t>
              </a:r>
              <a:endParaRPr lang="en-GB" sz="1100" b="1" dirty="0"/>
            </a:p>
          </p:txBody>
        </p:sp>
      </p:grpSp>
      <p:grpSp>
        <p:nvGrpSpPr>
          <p:cNvPr id="2085" name="Skupina 2084"/>
          <p:cNvGrpSpPr/>
          <p:nvPr/>
        </p:nvGrpSpPr>
        <p:grpSpPr>
          <a:xfrm>
            <a:off x="61713" y="4388340"/>
            <a:ext cx="2225675" cy="499515"/>
            <a:chOff x="107504" y="4388340"/>
            <a:chExt cx="2225675" cy="499515"/>
          </a:xfrm>
        </p:grpSpPr>
        <p:grpSp>
          <p:nvGrpSpPr>
            <p:cNvPr id="62" name="Skupina 61"/>
            <p:cNvGrpSpPr/>
            <p:nvPr/>
          </p:nvGrpSpPr>
          <p:grpSpPr>
            <a:xfrm>
              <a:off x="107504" y="4388340"/>
              <a:ext cx="1048220" cy="499515"/>
              <a:chOff x="827584" y="4369645"/>
              <a:chExt cx="1048220" cy="499515"/>
            </a:xfrm>
          </p:grpSpPr>
          <p:pic>
            <p:nvPicPr>
              <p:cNvPr id="2058" name="Picture 10" descr="Výsledek obrázku"/>
              <p:cNvPicPr>
                <a:picLocks noChangeAspect="1" noChangeArrowheads="1"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676" y="4509120"/>
                <a:ext cx="220128" cy="220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Výsledek obrázku pro alone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369645"/>
                <a:ext cx="499515" cy="499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Výsledek obrázku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59364" y="4509120"/>
                <a:ext cx="292237" cy="239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TextovéPole 133"/>
            <p:cNvSpPr txBox="1"/>
            <p:nvPr/>
          </p:nvSpPr>
          <p:spPr>
            <a:xfrm>
              <a:off x="1161407" y="4505961"/>
              <a:ext cx="11717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Demografie</a:t>
              </a:r>
              <a:endParaRPr lang="en-GB" sz="1100" b="1" dirty="0"/>
            </a:p>
          </p:txBody>
        </p:sp>
      </p:grpSp>
      <p:grpSp>
        <p:nvGrpSpPr>
          <p:cNvPr id="2087" name="Skupina 2086"/>
          <p:cNvGrpSpPr/>
          <p:nvPr/>
        </p:nvGrpSpPr>
        <p:grpSpPr>
          <a:xfrm>
            <a:off x="357261" y="4924316"/>
            <a:ext cx="1766468" cy="410879"/>
            <a:chOff x="657625" y="4924316"/>
            <a:chExt cx="1590885" cy="410879"/>
          </a:xfrm>
        </p:grpSpPr>
        <p:pic>
          <p:nvPicPr>
            <p:cNvPr id="2068" name="Picture 20" descr="Výsledek obrázku pro spirituality icon"/>
            <p:cNvPicPr>
              <a:picLocks noChangeAspect="1" noChangeArrowheads="1"/>
            </p:cNvPicPr>
            <p:nvPr/>
          </p:nvPicPr>
          <p:blipFill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25" y="4924316"/>
              <a:ext cx="529999" cy="410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ovéPole 134"/>
            <p:cNvSpPr txBox="1"/>
            <p:nvPr/>
          </p:nvSpPr>
          <p:spPr>
            <a:xfrm>
              <a:off x="1280507" y="5003594"/>
              <a:ext cx="9680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/>
                <a:t>Z</a:t>
              </a:r>
              <a:r>
                <a:rPr lang="cs-CZ" sz="1100" b="1" smtClean="0"/>
                <a:t>draví </a:t>
              </a:r>
              <a:endParaRPr lang="en-GB" sz="1100" b="1" dirty="0"/>
            </a:p>
          </p:txBody>
        </p:sp>
      </p:grpSp>
      <p:grpSp>
        <p:nvGrpSpPr>
          <p:cNvPr id="2088" name="Skupina 2087"/>
          <p:cNvGrpSpPr/>
          <p:nvPr/>
        </p:nvGrpSpPr>
        <p:grpSpPr>
          <a:xfrm>
            <a:off x="252182" y="5519745"/>
            <a:ext cx="1799538" cy="441427"/>
            <a:chOff x="297973" y="5519745"/>
            <a:chExt cx="1799538" cy="441427"/>
          </a:xfrm>
        </p:grpSpPr>
        <p:pic>
          <p:nvPicPr>
            <p:cNvPr id="2072" name="Picture 24" descr="Výsledek obrázku pro migration ico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7973" y="5519745"/>
              <a:ext cx="857751" cy="44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ovéPole 135"/>
            <p:cNvSpPr txBox="1"/>
            <p:nvPr/>
          </p:nvSpPr>
          <p:spPr>
            <a:xfrm>
              <a:off x="1129508" y="5589240"/>
              <a:ext cx="9680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Migrace</a:t>
              </a:r>
              <a:endParaRPr lang="en-GB" sz="1100" b="1" dirty="0"/>
            </a:p>
          </p:txBody>
        </p:sp>
      </p:grpSp>
      <p:grpSp>
        <p:nvGrpSpPr>
          <p:cNvPr id="2089" name="Skupina 2088"/>
          <p:cNvGrpSpPr/>
          <p:nvPr/>
        </p:nvGrpSpPr>
        <p:grpSpPr>
          <a:xfrm>
            <a:off x="395536" y="6051958"/>
            <a:ext cx="2162591" cy="466500"/>
            <a:chOff x="441327" y="6051958"/>
            <a:chExt cx="2162591" cy="466500"/>
          </a:xfrm>
        </p:grpSpPr>
        <p:pic>
          <p:nvPicPr>
            <p:cNvPr id="2078" name="Picture 30" descr="Výsledek obrázku pro equality icon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7" y="6051958"/>
              <a:ext cx="466500" cy="46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ovéPole 136"/>
            <p:cNvSpPr txBox="1"/>
            <p:nvPr/>
          </p:nvSpPr>
          <p:spPr>
            <a:xfrm>
              <a:off x="1155724" y="6057292"/>
              <a:ext cx="14481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Rovné příležitosti</a:t>
              </a:r>
            </a:p>
            <a:p>
              <a:r>
                <a:rPr lang="cs-CZ" sz="1100" b="1" dirty="0"/>
                <a:t>m</a:t>
              </a:r>
              <a:r>
                <a:rPr lang="cs-CZ" sz="1100" b="1" dirty="0" smtClean="0"/>
                <a:t>užů a žen</a:t>
              </a:r>
              <a:endParaRPr lang="en-GB" sz="1100" b="1" dirty="0"/>
            </a:p>
          </p:txBody>
        </p:sp>
      </p:grpSp>
      <p:grpSp>
        <p:nvGrpSpPr>
          <p:cNvPr id="2090" name="Skupina 2089"/>
          <p:cNvGrpSpPr/>
          <p:nvPr/>
        </p:nvGrpSpPr>
        <p:grpSpPr>
          <a:xfrm>
            <a:off x="2711277" y="2780928"/>
            <a:ext cx="1916230" cy="430887"/>
            <a:chOff x="2835790" y="2780928"/>
            <a:chExt cx="1916230" cy="430887"/>
          </a:xfrm>
        </p:grpSpPr>
        <p:pic>
          <p:nvPicPr>
            <p:cNvPr id="2080" name="Picture 32" descr="Výsledek obrázku pro region ico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790" y="2783620"/>
              <a:ext cx="410202" cy="42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TextovéPole 137"/>
            <p:cNvSpPr txBox="1"/>
            <p:nvPr/>
          </p:nvSpPr>
          <p:spPr>
            <a:xfrm>
              <a:off x="3387972" y="2780928"/>
              <a:ext cx="1364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Globalizace </a:t>
              </a:r>
            </a:p>
            <a:p>
              <a:r>
                <a:rPr lang="cs-CZ" sz="1100" b="1" dirty="0" smtClean="0"/>
                <a:t>&amp; Regionalizace</a:t>
              </a:r>
              <a:endParaRPr lang="en-GB" sz="1100" b="1" dirty="0"/>
            </a:p>
          </p:txBody>
        </p:sp>
      </p:grpSp>
      <p:grpSp>
        <p:nvGrpSpPr>
          <p:cNvPr id="2091" name="Skupina 2090"/>
          <p:cNvGrpSpPr/>
          <p:nvPr/>
        </p:nvGrpSpPr>
        <p:grpSpPr>
          <a:xfrm>
            <a:off x="2663788" y="3295026"/>
            <a:ext cx="1771763" cy="530018"/>
            <a:chOff x="2715974" y="3295026"/>
            <a:chExt cx="1771763" cy="530018"/>
          </a:xfrm>
        </p:grpSpPr>
        <p:pic>
          <p:nvPicPr>
            <p:cNvPr id="2082" name="Picture 34" descr="Výsledek obrázku pro architecture ic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974" y="3295026"/>
              <a:ext cx="530018" cy="530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ovéPole 138"/>
            <p:cNvSpPr txBox="1"/>
            <p:nvPr/>
          </p:nvSpPr>
          <p:spPr>
            <a:xfrm>
              <a:off x="3387973" y="3320988"/>
              <a:ext cx="1099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Architektura &amp; bydlení</a:t>
              </a:r>
              <a:endParaRPr lang="en-GB" sz="1100" b="1" dirty="0"/>
            </a:p>
          </p:txBody>
        </p:sp>
      </p:grpSp>
      <p:grpSp>
        <p:nvGrpSpPr>
          <p:cNvPr id="2093" name="Skupina 2092"/>
          <p:cNvGrpSpPr/>
          <p:nvPr/>
        </p:nvGrpSpPr>
        <p:grpSpPr>
          <a:xfrm>
            <a:off x="2584532" y="3825044"/>
            <a:ext cx="1827092" cy="569717"/>
            <a:chOff x="2572277" y="3825044"/>
            <a:chExt cx="1827092" cy="569717"/>
          </a:xfrm>
        </p:grpSpPr>
        <p:pic>
          <p:nvPicPr>
            <p:cNvPr id="2084" name="Picture 36" descr="Výsledek obrázku pro urbanism icon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2277" y="3825044"/>
              <a:ext cx="817412" cy="45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TextovéPole 139"/>
            <p:cNvSpPr txBox="1"/>
            <p:nvPr/>
          </p:nvSpPr>
          <p:spPr>
            <a:xfrm>
              <a:off x="3299605" y="3963874"/>
              <a:ext cx="1099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/>
                <a:t>Creative City</a:t>
              </a:r>
            </a:p>
            <a:p>
              <a:r>
                <a:rPr lang="en-GB" sz="1100" b="1" dirty="0" smtClean="0"/>
                <a:t>&amp; Smart City</a:t>
              </a:r>
              <a:endParaRPr lang="en-GB" sz="1100" b="1" dirty="0"/>
            </a:p>
          </p:txBody>
        </p:sp>
      </p:grpSp>
      <p:grpSp>
        <p:nvGrpSpPr>
          <p:cNvPr id="2095" name="Skupina 2094"/>
          <p:cNvGrpSpPr/>
          <p:nvPr/>
        </p:nvGrpSpPr>
        <p:grpSpPr>
          <a:xfrm>
            <a:off x="2663469" y="4388340"/>
            <a:ext cx="1699755" cy="424459"/>
            <a:chOff x="2787982" y="4388340"/>
            <a:chExt cx="1699755" cy="424459"/>
          </a:xfrm>
        </p:grpSpPr>
        <p:pic>
          <p:nvPicPr>
            <p:cNvPr id="2086" name="Picture 38" descr="Výsledek obrázku pro sustainability icon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982" y="4388340"/>
              <a:ext cx="458010" cy="42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TextovéPole 140"/>
            <p:cNvSpPr txBox="1"/>
            <p:nvPr/>
          </p:nvSpPr>
          <p:spPr>
            <a:xfrm>
              <a:off x="3387973" y="4434913"/>
              <a:ext cx="1099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Udržitelnost</a:t>
              </a:r>
              <a:endParaRPr lang="en-GB" sz="1100" b="1" dirty="0"/>
            </a:p>
          </p:txBody>
        </p:sp>
      </p:grpSp>
      <p:grpSp>
        <p:nvGrpSpPr>
          <p:cNvPr id="2097" name="Skupina 2096"/>
          <p:cNvGrpSpPr/>
          <p:nvPr/>
        </p:nvGrpSpPr>
        <p:grpSpPr>
          <a:xfrm>
            <a:off x="2649826" y="4833156"/>
            <a:ext cx="1814162" cy="572417"/>
            <a:chOff x="2673575" y="4833156"/>
            <a:chExt cx="1814162" cy="572417"/>
          </a:xfrm>
        </p:grpSpPr>
        <p:pic>
          <p:nvPicPr>
            <p:cNvPr id="2098" name="Picture 50" descr="Výsledek obrázku pro connection icon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575" y="4833156"/>
              <a:ext cx="572417" cy="572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TextovéPole 141"/>
            <p:cNvSpPr txBox="1"/>
            <p:nvPr/>
          </p:nvSpPr>
          <p:spPr>
            <a:xfrm>
              <a:off x="3387973" y="4905164"/>
              <a:ext cx="1099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Virtuální propojení</a:t>
              </a:r>
              <a:endParaRPr lang="en-GB" sz="1100" b="1" dirty="0"/>
            </a:p>
          </p:txBody>
        </p:sp>
      </p:grpSp>
      <p:grpSp>
        <p:nvGrpSpPr>
          <p:cNvPr id="2099" name="Skupina 2098"/>
          <p:cNvGrpSpPr/>
          <p:nvPr/>
        </p:nvGrpSpPr>
        <p:grpSpPr>
          <a:xfrm>
            <a:off x="2650626" y="5445224"/>
            <a:ext cx="1760857" cy="470853"/>
            <a:chOff x="2775139" y="5445224"/>
            <a:chExt cx="1760857" cy="470853"/>
          </a:xfrm>
        </p:grpSpPr>
        <p:pic>
          <p:nvPicPr>
            <p:cNvPr id="2096" name="Picture 48" descr="Výsledek obrázku pro highway icon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139" y="5445224"/>
              <a:ext cx="470853" cy="470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ovéPole 142"/>
            <p:cNvSpPr txBox="1"/>
            <p:nvPr/>
          </p:nvSpPr>
          <p:spPr>
            <a:xfrm>
              <a:off x="3387973" y="5481228"/>
              <a:ext cx="1148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Fyzické propojení</a:t>
              </a:r>
              <a:endParaRPr lang="en-GB" sz="1100" b="1" dirty="0"/>
            </a:p>
          </p:txBody>
        </p:sp>
      </p:grpSp>
      <p:grpSp>
        <p:nvGrpSpPr>
          <p:cNvPr id="2101" name="Skupina 2100"/>
          <p:cNvGrpSpPr/>
          <p:nvPr/>
        </p:nvGrpSpPr>
        <p:grpSpPr>
          <a:xfrm>
            <a:off x="2669447" y="6051959"/>
            <a:ext cx="1506509" cy="466500"/>
            <a:chOff x="2849467" y="6051959"/>
            <a:chExt cx="1506509" cy="466500"/>
          </a:xfrm>
        </p:grpSpPr>
        <p:pic>
          <p:nvPicPr>
            <p:cNvPr id="2142" name="Picture 94" descr="Výsledek obrázku pro challenge icon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67" y="6051959"/>
              <a:ext cx="396525" cy="46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TextovéPole 143"/>
            <p:cNvSpPr txBox="1"/>
            <p:nvPr/>
          </p:nvSpPr>
          <p:spPr>
            <a:xfrm>
              <a:off x="3387973" y="6058453"/>
              <a:ext cx="9680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err="1" smtClean="0"/>
                <a:t>Ž</a:t>
              </a:r>
              <a:r>
                <a:rPr lang="en-GB" sz="1100" b="1" dirty="0" err="1" smtClean="0"/>
                <a:t>ivotní</a:t>
              </a:r>
              <a:r>
                <a:rPr lang="en-GB" sz="1100" b="1" dirty="0" smtClean="0"/>
                <a:t> </a:t>
              </a:r>
              <a:r>
                <a:rPr lang="en-GB" sz="1100" b="1" dirty="0" err="1" smtClean="0"/>
                <a:t>prostředí</a:t>
              </a:r>
              <a:endParaRPr lang="en-GB" sz="1100" b="1" dirty="0"/>
            </a:p>
          </p:txBody>
        </p:sp>
      </p:grpSp>
      <p:grpSp>
        <p:nvGrpSpPr>
          <p:cNvPr id="2103" name="Skupina 2102"/>
          <p:cNvGrpSpPr/>
          <p:nvPr/>
        </p:nvGrpSpPr>
        <p:grpSpPr>
          <a:xfrm>
            <a:off x="4925822" y="2762105"/>
            <a:ext cx="2067460" cy="426029"/>
            <a:chOff x="4962686" y="2762105"/>
            <a:chExt cx="2067460" cy="426029"/>
          </a:xfrm>
        </p:grpSpPr>
        <p:pic>
          <p:nvPicPr>
            <p:cNvPr id="2102" name="Picture 54" descr="Výsledek obrázku pro competitiveness icon"/>
            <p:cNvPicPr>
              <a:picLocks noChangeAspect="1" noChangeArrowheads="1"/>
            </p:cNvPicPr>
            <p:nvPr/>
          </p:nvPicPr>
          <p:blipFill>
            <a:blip r:embed="rId22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686" y="2762105"/>
              <a:ext cx="426029" cy="42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TextovéPole 144"/>
            <p:cNvSpPr txBox="1"/>
            <p:nvPr/>
          </p:nvSpPr>
          <p:spPr>
            <a:xfrm>
              <a:off x="5364948" y="2780928"/>
              <a:ext cx="16651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Vzdělávání</a:t>
              </a:r>
              <a:endParaRPr lang="en-GB" sz="1100" b="1" dirty="0"/>
            </a:p>
          </p:txBody>
        </p:sp>
      </p:grpSp>
      <p:grpSp>
        <p:nvGrpSpPr>
          <p:cNvPr id="2105" name="Skupina 2104"/>
          <p:cNvGrpSpPr/>
          <p:nvPr/>
        </p:nvGrpSpPr>
        <p:grpSpPr>
          <a:xfrm>
            <a:off x="4936475" y="3299233"/>
            <a:ext cx="1616934" cy="452642"/>
            <a:chOff x="4973339" y="3299233"/>
            <a:chExt cx="1616934" cy="452642"/>
          </a:xfrm>
        </p:grpSpPr>
        <p:pic>
          <p:nvPicPr>
            <p:cNvPr id="2108" name="Picture 60" descr="Výsledek obrázku pro innovation icon"/>
            <p:cNvPicPr>
              <a:picLocks noChangeAspect="1" noChangeArrowheads="1"/>
            </p:cNvPicPr>
            <p:nvPr/>
          </p:nvPicPr>
          <p:blipFill rotWithShape="1">
            <a:blip r:embed="rId23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3339" y="3299233"/>
              <a:ext cx="402307" cy="42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ovéPole 145"/>
            <p:cNvSpPr txBox="1"/>
            <p:nvPr/>
          </p:nvSpPr>
          <p:spPr>
            <a:xfrm>
              <a:off x="5490509" y="3320988"/>
              <a:ext cx="1099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Inovační kultura</a:t>
              </a:r>
              <a:endParaRPr lang="en-GB" sz="1100" b="1" dirty="0"/>
            </a:p>
          </p:txBody>
        </p:sp>
      </p:grpSp>
      <p:grpSp>
        <p:nvGrpSpPr>
          <p:cNvPr id="2107" name="Skupina 2106"/>
          <p:cNvGrpSpPr/>
          <p:nvPr/>
        </p:nvGrpSpPr>
        <p:grpSpPr>
          <a:xfrm>
            <a:off x="4824028" y="3823603"/>
            <a:ext cx="1729381" cy="455144"/>
            <a:chOff x="4860892" y="3823603"/>
            <a:chExt cx="1729381" cy="455144"/>
          </a:xfrm>
        </p:grpSpPr>
        <p:pic>
          <p:nvPicPr>
            <p:cNvPr id="2110" name="Picture 62" descr="Výsledek obrázku pro design icon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892" y="3823603"/>
              <a:ext cx="629616" cy="455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ovéPole 146"/>
            <p:cNvSpPr txBox="1"/>
            <p:nvPr/>
          </p:nvSpPr>
          <p:spPr>
            <a:xfrm>
              <a:off x="5490509" y="3963874"/>
              <a:ext cx="1099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Design</a:t>
              </a:r>
              <a:endParaRPr lang="en-GB" sz="1100" b="1" dirty="0"/>
            </a:p>
          </p:txBody>
        </p:sp>
      </p:grpSp>
      <p:grpSp>
        <p:nvGrpSpPr>
          <p:cNvPr id="2109" name="Skupina 2108"/>
          <p:cNvGrpSpPr/>
          <p:nvPr/>
        </p:nvGrpSpPr>
        <p:grpSpPr>
          <a:xfrm>
            <a:off x="4877929" y="4311853"/>
            <a:ext cx="1675480" cy="557307"/>
            <a:chOff x="4914793" y="4311853"/>
            <a:chExt cx="1675480" cy="557307"/>
          </a:xfrm>
        </p:grpSpPr>
        <p:pic>
          <p:nvPicPr>
            <p:cNvPr id="99" name="Picture 32" descr="Výsledek obrázku pro economy creative icon"/>
            <p:cNvPicPr>
              <a:picLocks noChangeAspect="1" noChangeArrowheads="1"/>
            </p:cNvPicPr>
            <p:nvPr/>
          </p:nvPicPr>
          <p:blipFill>
            <a:blip r:embed="rId25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793" y="4311853"/>
              <a:ext cx="557307" cy="557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TextovéPole 147"/>
            <p:cNvSpPr txBox="1"/>
            <p:nvPr/>
          </p:nvSpPr>
          <p:spPr>
            <a:xfrm>
              <a:off x="5490509" y="4434913"/>
              <a:ext cx="1099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/>
                <a:t>K</a:t>
              </a:r>
              <a:r>
                <a:rPr lang="cs-CZ" sz="1100" b="1" dirty="0" smtClean="0"/>
                <a:t>reativní ekonomika</a:t>
              </a:r>
              <a:endParaRPr lang="en-GB" sz="1100" b="1" dirty="0"/>
            </a:p>
          </p:txBody>
        </p:sp>
      </p:grpSp>
      <p:grpSp>
        <p:nvGrpSpPr>
          <p:cNvPr id="2111" name="Skupina 2110"/>
          <p:cNvGrpSpPr/>
          <p:nvPr/>
        </p:nvGrpSpPr>
        <p:grpSpPr>
          <a:xfrm>
            <a:off x="4921141" y="4905164"/>
            <a:ext cx="1500507" cy="497243"/>
            <a:chOff x="4958005" y="4905164"/>
            <a:chExt cx="1500507" cy="497243"/>
          </a:xfrm>
        </p:grpSpPr>
        <p:pic>
          <p:nvPicPr>
            <p:cNvPr id="2114" name="Picture 66" descr="Výsledek obrázku pro digital ico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005" y="4924316"/>
              <a:ext cx="478091" cy="47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TextovéPole 148"/>
            <p:cNvSpPr txBox="1"/>
            <p:nvPr/>
          </p:nvSpPr>
          <p:spPr>
            <a:xfrm>
              <a:off x="5490509" y="4905164"/>
              <a:ext cx="9680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Digitální ekonomika</a:t>
              </a:r>
              <a:endParaRPr lang="en-GB" sz="1100" b="1" dirty="0"/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4863434" y="5364117"/>
            <a:ext cx="1939953" cy="633066"/>
            <a:chOff x="4900298" y="5364117"/>
            <a:chExt cx="1939953" cy="633066"/>
          </a:xfrm>
        </p:grpSpPr>
        <p:pic>
          <p:nvPicPr>
            <p:cNvPr id="2116" name="Picture 68" descr="Výsledek obrázku pro responsibility icon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298" y="5364117"/>
              <a:ext cx="571802" cy="633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TextovéPole 149"/>
            <p:cNvSpPr txBox="1"/>
            <p:nvPr/>
          </p:nvSpPr>
          <p:spPr>
            <a:xfrm>
              <a:off x="5490508" y="5507650"/>
              <a:ext cx="13497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Podnikání</a:t>
              </a:r>
            </a:p>
            <a:p>
              <a:r>
                <a:rPr lang="cs-CZ" sz="1100" b="1" dirty="0" smtClean="0"/>
                <a:t>&amp; Etika</a:t>
              </a:r>
              <a:endParaRPr lang="en-GB" sz="1100" b="1" dirty="0"/>
            </a:p>
          </p:txBody>
        </p:sp>
      </p:grpSp>
      <p:grpSp>
        <p:nvGrpSpPr>
          <p:cNvPr id="65" name="Skupina 64"/>
          <p:cNvGrpSpPr/>
          <p:nvPr/>
        </p:nvGrpSpPr>
        <p:grpSpPr>
          <a:xfrm>
            <a:off x="4938579" y="5949280"/>
            <a:ext cx="1684789" cy="453902"/>
            <a:chOff x="4975443" y="5949280"/>
            <a:chExt cx="1684789" cy="453902"/>
          </a:xfrm>
        </p:grpSpPr>
        <p:pic>
          <p:nvPicPr>
            <p:cNvPr id="2118" name="Picture 70" descr="Výsledek obrázku pro network icon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443" y="5978533"/>
              <a:ext cx="424649" cy="42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ovéPole 150"/>
            <p:cNvSpPr txBox="1"/>
            <p:nvPr/>
          </p:nvSpPr>
          <p:spPr>
            <a:xfrm>
              <a:off x="5490509" y="5949280"/>
              <a:ext cx="11697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Klastrování </a:t>
              </a:r>
            </a:p>
            <a:p>
              <a:r>
                <a:rPr lang="cs-CZ" sz="1100" b="1" dirty="0" smtClean="0"/>
                <a:t>&amp; síťování</a:t>
              </a:r>
              <a:endParaRPr lang="en-GB" sz="1100" b="1" dirty="0"/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7102168" y="2682804"/>
            <a:ext cx="1822211" cy="566176"/>
            <a:chOff x="7102168" y="2682804"/>
            <a:chExt cx="1822211" cy="566176"/>
          </a:xfrm>
        </p:grpSpPr>
        <p:pic>
          <p:nvPicPr>
            <p:cNvPr id="2124" name="Picture 76" descr="Výsledek obrázku pro participation icon"/>
            <p:cNvPicPr>
              <a:picLocks noChangeAspect="1" noChangeArrowheads="1"/>
            </p:cNvPicPr>
            <p:nvPr/>
          </p:nvPicPr>
          <p:blipFill>
            <a:blip r:embed="rId29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168" y="2682804"/>
              <a:ext cx="566176" cy="56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ovéPole 151"/>
            <p:cNvSpPr txBox="1"/>
            <p:nvPr/>
          </p:nvSpPr>
          <p:spPr>
            <a:xfrm>
              <a:off x="7740352" y="2816932"/>
              <a:ext cx="1184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Participace </a:t>
              </a:r>
              <a:endParaRPr lang="en-GB" sz="1100" b="1" dirty="0"/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7104288" y="3232072"/>
            <a:ext cx="1896203" cy="494345"/>
            <a:chOff x="7104288" y="3232072"/>
            <a:chExt cx="1896203" cy="494345"/>
          </a:xfrm>
        </p:grpSpPr>
        <p:pic>
          <p:nvPicPr>
            <p:cNvPr id="2126" name="Picture 78" descr="Výsledek obrázku pro copyright ico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288" y="3232072"/>
              <a:ext cx="494345" cy="49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TextovéPole 152"/>
            <p:cNvSpPr txBox="1"/>
            <p:nvPr/>
          </p:nvSpPr>
          <p:spPr>
            <a:xfrm>
              <a:off x="7776356" y="3347410"/>
              <a:ext cx="1224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ochrana IPR</a:t>
              </a:r>
              <a:endParaRPr lang="en-GB" sz="1100" b="1" dirty="0"/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7092280" y="3753418"/>
            <a:ext cx="1783841" cy="563009"/>
            <a:chOff x="7092280" y="3753418"/>
            <a:chExt cx="1783841" cy="563009"/>
          </a:xfrm>
        </p:grpSpPr>
        <p:pic>
          <p:nvPicPr>
            <p:cNvPr id="2130" name="Picture 82" descr="Související obrázek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753418"/>
              <a:ext cx="563009" cy="56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ovéPole 153"/>
            <p:cNvSpPr txBox="1"/>
            <p:nvPr/>
          </p:nvSpPr>
          <p:spPr>
            <a:xfrm>
              <a:off x="7776357" y="3861048"/>
              <a:ext cx="1099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BIG Data</a:t>
              </a:r>
              <a:endParaRPr lang="en-GB" sz="1100" b="1" dirty="0"/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7148371" y="4365104"/>
            <a:ext cx="1924128" cy="367031"/>
            <a:chOff x="7148371" y="4365104"/>
            <a:chExt cx="1924128" cy="367031"/>
          </a:xfrm>
        </p:grpSpPr>
        <p:pic>
          <p:nvPicPr>
            <p:cNvPr id="2132" name="Picture 84" descr="Výsledek obrázku pro research icon"/>
            <p:cNvPicPr>
              <a:picLocks noChangeAspect="1" noChangeArrowheads="1"/>
            </p:cNvPicPr>
            <p:nvPr/>
          </p:nvPicPr>
          <p:blipFill>
            <a:blip r:embed="rId3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371" y="4401108"/>
              <a:ext cx="441560" cy="33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ovéPole 154"/>
            <p:cNvSpPr txBox="1"/>
            <p:nvPr/>
          </p:nvSpPr>
          <p:spPr>
            <a:xfrm>
              <a:off x="7776356" y="4365104"/>
              <a:ext cx="1296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Systém </a:t>
              </a:r>
              <a:r>
                <a:rPr lang="cs-CZ" sz="1100" b="1" dirty="0" err="1" smtClean="0"/>
                <a:t>VaVaI</a:t>
              </a:r>
              <a:endParaRPr lang="en-GB" sz="1100" b="1" dirty="0"/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7102168" y="4849754"/>
            <a:ext cx="2041832" cy="513853"/>
            <a:chOff x="7102168" y="4849754"/>
            <a:chExt cx="2041832" cy="513853"/>
          </a:xfrm>
        </p:grpSpPr>
        <p:pic>
          <p:nvPicPr>
            <p:cNvPr id="2136" name="Picture 88" descr="Výsledek obrázku pro social responsibility icon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02168" y="4849754"/>
              <a:ext cx="440732" cy="51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ovéPole 155"/>
            <p:cNvSpPr txBox="1"/>
            <p:nvPr/>
          </p:nvSpPr>
          <p:spPr>
            <a:xfrm>
              <a:off x="7776357" y="4872067"/>
              <a:ext cx="13676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Odpovědnost </a:t>
              </a:r>
              <a:r>
                <a:rPr lang="cs-CZ" sz="1100" b="1" dirty="0" err="1" smtClean="0"/>
                <a:t>org</a:t>
              </a:r>
              <a:r>
                <a:rPr lang="cs-CZ" sz="1100" b="1" dirty="0" smtClean="0"/>
                <a:t>. &amp; </a:t>
              </a:r>
              <a:r>
                <a:rPr lang="cs-CZ" sz="1100" b="1" dirty="0" err="1" smtClean="0"/>
                <a:t>VaVaI</a:t>
              </a:r>
              <a:endParaRPr lang="en-GB" sz="1100" b="1" dirty="0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7155706" y="5410450"/>
            <a:ext cx="1844785" cy="468568"/>
            <a:chOff x="7155706" y="5410450"/>
            <a:chExt cx="1844785" cy="468568"/>
          </a:xfrm>
        </p:grpSpPr>
        <p:pic>
          <p:nvPicPr>
            <p:cNvPr id="2138" name="Picture 90" descr="Výsledek obrázku pro evaluation icon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706" y="5410450"/>
              <a:ext cx="438195" cy="43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ovéPole 156"/>
            <p:cNvSpPr txBox="1"/>
            <p:nvPr/>
          </p:nvSpPr>
          <p:spPr>
            <a:xfrm>
              <a:off x="7776357" y="5448131"/>
              <a:ext cx="1224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Evidence </a:t>
              </a:r>
              <a:r>
                <a:rPr lang="cs-CZ" sz="1100" b="1" dirty="0" err="1" smtClean="0"/>
                <a:t>based</a:t>
              </a:r>
              <a:r>
                <a:rPr lang="cs-CZ" sz="1100" b="1" dirty="0" smtClean="0"/>
                <a:t> </a:t>
              </a:r>
              <a:r>
                <a:rPr lang="cs-CZ" sz="1100" b="1" dirty="0" err="1" smtClean="0"/>
                <a:t>policy</a:t>
              </a:r>
              <a:endParaRPr lang="en-GB" sz="1100" b="1" dirty="0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7096947" y="5918653"/>
            <a:ext cx="1647413" cy="544407"/>
            <a:chOff x="7096947" y="5918653"/>
            <a:chExt cx="1647413" cy="544407"/>
          </a:xfrm>
        </p:grpSpPr>
        <p:pic>
          <p:nvPicPr>
            <p:cNvPr id="2140" name="Picture 92" descr="Výsledek obrázku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47" y="5918653"/>
              <a:ext cx="544407" cy="544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TextovéPole 157"/>
            <p:cNvSpPr txBox="1"/>
            <p:nvPr/>
          </p:nvSpPr>
          <p:spPr>
            <a:xfrm>
              <a:off x="7776357" y="6025356"/>
              <a:ext cx="9680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/>
                <a:t>Veřejné služby</a:t>
              </a:r>
              <a:endParaRPr lang="en-GB" sz="1100" b="1" dirty="0"/>
            </a:p>
          </p:txBody>
        </p:sp>
      </p:grpSp>
      <p:sp>
        <p:nvSpPr>
          <p:cNvPr id="113" name="TextovéPole 112"/>
          <p:cNvSpPr txBox="1"/>
          <p:nvPr/>
        </p:nvSpPr>
        <p:spPr>
          <a:xfrm>
            <a:off x="436753" y="980728"/>
            <a:ext cx="840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</a:t>
            </a:r>
            <a:r>
              <a:rPr lang="en-US" sz="2000" b="1" dirty="0" err="1" smtClean="0"/>
              <a:t>osílení</a:t>
            </a:r>
            <a:r>
              <a:rPr lang="en-US" sz="2000" b="1" dirty="0" smtClean="0"/>
              <a:t> </a:t>
            </a:r>
            <a:r>
              <a:rPr lang="en-US" sz="2000" b="1" dirty="0" err="1"/>
              <a:t>společenské</a:t>
            </a:r>
            <a:r>
              <a:rPr lang="en-US" sz="2000" b="1" dirty="0"/>
              <a:t> a </a:t>
            </a:r>
            <a:r>
              <a:rPr lang="en-US" sz="2000" b="1" dirty="0" err="1"/>
              <a:t>humanitní</a:t>
            </a:r>
            <a:r>
              <a:rPr lang="en-US" sz="2000" b="1" dirty="0"/>
              <a:t> </a:t>
            </a:r>
            <a:r>
              <a:rPr lang="en-US" sz="2000" b="1" dirty="0" err="1" smtClean="0"/>
              <a:t>dimenze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VaVaI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při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řešení</a:t>
            </a:r>
            <a:r>
              <a:rPr lang="en-US" sz="2000" b="1" dirty="0" smtClean="0"/>
              <a:t> </a:t>
            </a:r>
          </a:p>
          <a:p>
            <a:pPr algn="ctr"/>
            <a:r>
              <a:rPr lang="cs-CZ" sz="2000" b="1" dirty="0" smtClean="0"/>
              <a:t>31 výzev a příležitostí 21. století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100" name="TextovéPole 99"/>
          <p:cNvSpPr txBox="1"/>
          <p:nvPr/>
        </p:nvSpPr>
        <p:spPr>
          <a:xfrm>
            <a:off x="287524" y="1686290"/>
            <a:ext cx="190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1</a:t>
            </a:r>
            <a:endParaRPr lang="en-GB" sz="1600" b="1" dirty="0"/>
          </a:p>
        </p:txBody>
      </p:sp>
      <p:sp>
        <p:nvSpPr>
          <p:cNvPr id="101" name="TextovéPole 100"/>
          <p:cNvSpPr txBox="1"/>
          <p:nvPr/>
        </p:nvSpPr>
        <p:spPr>
          <a:xfrm>
            <a:off x="2558127" y="1686290"/>
            <a:ext cx="190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2</a:t>
            </a:r>
            <a:endParaRPr lang="en-GB" sz="1600" b="1" dirty="0"/>
          </a:p>
        </p:txBody>
      </p:sp>
      <p:sp>
        <p:nvSpPr>
          <p:cNvPr id="102" name="TextovéPole 101"/>
          <p:cNvSpPr txBox="1"/>
          <p:nvPr/>
        </p:nvSpPr>
        <p:spPr>
          <a:xfrm>
            <a:off x="4760548" y="1686290"/>
            <a:ext cx="190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3</a:t>
            </a:r>
            <a:endParaRPr lang="en-GB" sz="1600" b="1" dirty="0"/>
          </a:p>
        </p:txBody>
      </p:sp>
      <p:sp>
        <p:nvSpPr>
          <p:cNvPr id="103" name="TextovéPole 102"/>
          <p:cNvSpPr txBox="1"/>
          <p:nvPr/>
        </p:nvSpPr>
        <p:spPr>
          <a:xfrm>
            <a:off x="6968113" y="1686290"/>
            <a:ext cx="190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9460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50" grpId="0" animBg="1"/>
      <p:bldP spid="132" grpId="0"/>
      <p:bldP spid="113" grpId="0"/>
      <p:bldP spid="100" grpId="0"/>
      <p:bldP spid="101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05960" y="1088740"/>
            <a:ext cx="843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Staronový důraz na podporu činností aplikovaného výzkumu </a:t>
            </a:r>
            <a:endParaRPr lang="cs-CZ" b="1" dirty="0" smtClean="0"/>
          </a:p>
          <a:p>
            <a:r>
              <a:rPr lang="cs-CZ" b="1" dirty="0" smtClean="0"/>
              <a:t>a </a:t>
            </a:r>
            <a:r>
              <a:rPr lang="cs-CZ" b="1" dirty="0"/>
              <a:t>experimentálního vývoje</a:t>
            </a:r>
            <a:endParaRPr lang="en-GB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29554" y="1811142"/>
            <a:ext cx="520694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cs-CZ" sz="1400" b="1" dirty="0">
                <a:solidFill>
                  <a:sysClr val="windowText" lastClr="000000"/>
                </a:solidFill>
              </a:rPr>
              <a:t>Zaměření na získání nových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poznatků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: </a:t>
            </a:r>
            <a:r>
              <a:rPr lang="cs-CZ" sz="1400" dirty="0" smtClean="0">
                <a:solidFill>
                  <a:prstClr val="black"/>
                </a:solidFill>
              </a:rPr>
              <a:t>Nové pokroky</a:t>
            </a:r>
            <a:r>
              <a:rPr lang="cs-CZ" sz="1400" dirty="0" smtClean="0"/>
              <a:t>, původní  poznání,</a:t>
            </a:r>
            <a:r>
              <a:rPr lang="cs-CZ" sz="1400" dirty="0" smtClean="0">
                <a:solidFill>
                  <a:prstClr val="black"/>
                </a:solidFill>
              </a:rPr>
              <a:t> novost v porovnání se současnou úrovní poznání, v oboru doposud nevyužité závěry, opětovná interpretace existujících výsledků, </a:t>
            </a:r>
            <a:r>
              <a:rPr lang="cs-CZ" sz="1400" dirty="0" err="1" smtClean="0">
                <a:solidFill>
                  <a:prstClr val="black"/>
                </a:solidFill>
              </a:rPr>
              <a:t>etc</a:t>
            </a:r>
            <a:r>
              <a:rPr lang="cs-CZ" sz="1400" dirty="0">
                <a:solidFill>
                  <a:prstClr val="black"/>
                </a:solidFill>
              </a:rPr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29554" y="2747246"/>
            <a:ext cx="5206942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cs-CZ" sz="1400" b="1" dirty="0">
                <a:solidFill>
                  <a:sysClr val="windowText" lastClr="000000"/>
                </a:solidFill>
              </a:rPr>
              <a:t>Původní, ne obecné známé koncepty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a hypotézy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: </a:t>
            </a:r>
            <a:r>
              <a:rPr lang="cs-CZ" sz="1400" dirty="0" smtClean="0">
                <a:solidFill>
                  <a:prstClr val="black"/>
                </a:solidFill>
              </a:rPr>
              <a:t>Projekt musí obsahovat nový koncept nebo nápad, proto je kreativita/tvůrčí činnost neodmyslitelný vstup do výzkumné činnosti. Všechny rutinní změny jsou vyloučeny.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829554" y="3719354"/>
            <a:ext cx="5206942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cs-CZ" sz="1400" b="1" dirty="0">
                <a:solidFill>
                  <a:sysClr val="windowText" lastClr="000000"/>
                </a:solidFill>
              </a:rPr>
              <a:t>Nejistota ohledně konečného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výsledku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: </a:t>
            </a:r>
            <a:r>
              <a:rPr lang="cs-CZ" sz="1400" dirty="0" smtClean="0">
                <a:solidFill>
                  <a:prstClr val="black"/>
                </a:solidFill>
              </a:rPr>
              <a:t>Ve </a:t>
            </a:r>
            <a:r>
              <a:rPr lang="cs-CZ" sz="1400" dirty="0" err="1" smtClean="0">
                <a:solidFill>
                  <a:prstClr val="black"/>
                </a:solidFill>
              </a:rPr>
              <a:t>VaV</a:t>
            </a:r>
            <a:r>
              <a:rPr lang="cs-CZ" sz="1400" dirty="0" smtClean="0">
                <a:solidFill>
                  <a:prstClr val="black"/>
                </a:solidFill>
              </a:rPr>
              <a:t> činnostech je obsažen prvek nejistoty ohledně výsledku projektu, nákladů a času potřebných k dosažení výsledků projektu, stejně jako toho, zda jeho cílů může být v nějakém stupni dosaženo.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844824"/>
            <a:ext cx="2772308" cy="82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1</a:t>
            </a:r>
          </a:p>
          <a:p>
            <a:r>
              <a:rPr lang="cs-CZ" b="1" dirty="0" smtClean="0">
                <a:solidFill>
                  <a:prstClr val="white"/>
                </a:solidFill>
              </a:rPr>
              <a:t>NOVOST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2807949"/>
            <a:ext cx="2772308" cy="82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2</a:t>
            </a:r>
          </a:p>
          <a:p>
            <a:r>
              <a:rPr lang="cs-CZ" b="1" dirty="0" smtClean="0">
                <a:solidFill>
                  <a:prstClr val="white"/>
                </a:solidFill>
              </a:rPr>
              <a:t>KREATIVITA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3771074"/>
            <a:ext cx="2772308" cy="82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3</a:t>
            </a:r>
          </a:p>
          <a:p>
            <a:r>
              <a:rPr lang="cs-CZ" b="1" dirty="0" smtClean="0">
                <a:solidFill>
                  <a:prstClr val="white"/>
                </a:solidFill>
              </a:rPr>
              <a:t>NEJISTOTA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3608" y="4734199"/>
            <a:ext cx="2772308" cy="82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4</a:t>
            </a:r>
          </a:p>
          <a:p>
            <a:r>
              <a:rPr lang="cs-CZ" b="1" dirty="0" smtClean="0">
                <a:solidFill>
                  <a:prstClr val="white"/>
                </a:solidFill>
              </a:rPr>
              <a:t>SYSTEMATIČNOST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5697324"/>
            <a:ext cx="2772308" cy="82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prstClr val="white"/>
                </a:solidFill>
              </a:rPr>
              <a:t>5</a:t>
            </a:r>
          </a:p>
          <a:p>
            <a:r>
              <a:rPr lang="cs-CZ" b="1" dirty="0" smtClean="0">
                <a:solidFill>
                  <a:prstClr val="white"/>
                </a:solidFill>
              </a:rPr>
              <a:t>REPRODUKOVATELNOST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815917" y="4691462"/>
            <a:ext cx="5241944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cs-CZ" sz="1400" b="1" dirty="0">
                <a:solidFill>
                  <a:sysClr val="windowText" lastClr="000000"/>
                </a:solidFill>
              </a:rPr>
              <a:t>Systematické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plánování </a:t>
            </a:r>
            <a:r>
              <a:rPr lang="cs-CZ" sz="1400" b="1" dirty="0">
                <a:solidFill>
                  <a:sysClr val="windowText" lastClr="000000"/>
                </a:solidFill>
              </a:rPr>
              <a:t>a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rozpočtování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: </a:t>
            </a:r>
            <a:r>
              <a:rPr lang="cs-CZ" sz="1400" dirty="0" err="1" smtClean="0">
                <a:solidFill>
                  <a:prstClr val="black"/>
                </a:solidFill>
              </a:rPr>
              <a:t>VaV</a:t>
            </a:r>
            <a:r>
              <a:rPr lang="cs-CZ" sz="1400" dirty="0" smtClean="0">
                <a:solidFill>
                  <a:prstClr val="black"/>
                </a:solidFill>
              </a:rPr>
              <a:t> je formální činnost, plánovitě prováděná, s uchovanými záznamy z procesu i z výsledků. Je nutné zaměřit projekt na řešení konkrétních potřeb     a rozvrhnout využití lidských zdrojů a financování.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815916" y="5664150"/>
            <a:ext cx="5241944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cs-CZ" sz="1400" b="1" dirty="0">
                <a:solidFill>
                  <a:sysClr val="windowText" lastClr="000000"/>
                </a:solidFill>
              </a:rPr>
              <a:t>Výsledky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reprodukovatelné</a:t>
            </a:r>
            <a:r>
              <a:rPr lang="cs-CZ" sz="1400" b="1" dirty="0">
                <a:solidFill>
                  <a:sysClr val="windowText" lastClr="000000"/>
                </a:solidFill>
              </a:rPr>
              <a:t>, příp. </a:t>
            </a:r>
            <a:r>
              <a:rPr lang="cs-CZ" sz="1400" b="1" dirty="0" smtClean="0">
                <a:solidFill>
                  <a:sysClr val="windowText" lastClr="000000"/>
                </a:solidFill>
              </a:rPr>
              <a:t>převoditelné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: </a:t>
            </a:r>
            <a:r>
              <a:rPr lang="cs-CZ" sz="1400" dirty="0" smtClean="0">
                <a:solidFill>
                  <a:prstClr val="black"/>
                </a:solidFill>
              </a:rPr>
              <a:t>Projekt by měl umožnit přenos nových poznatků jiným výzkumným týmům, včetně projektů s negativními výsledky. Poznatky nemohou zůstat nevyřčené. Měly by být šířeny/sdíleny, a to včetně těch chráněných.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107505" y="188640"/>
            <a:ext cx="8805664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dirty="0" smtClean="0">
                <a:solidFill>
                  <a:schemeClr val="accent1"/>
                </a:solidFill>
              </a:rPr>
              <a:t>Podporované aktivity = </a:t>
            </a:r>
            <a:r>
              <a:rPr lang="cs-CZ" sz="3200" b="1" dirty="0" err="1" smtClean="0">
                <a:solidFill>
                  <a:schemeClr val="accent1"/>
                </a:solidFill>
              </a:rPr>
              <a:t>VaV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>
          <a:xfrm>
            <a:off x="72417" y="3771074"/>
            <a:ext cx="957553" cy="8100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0"/>
          <a:stretch/>
        </p:blipFill>
        <p:spPr>
          <a:xfrm>
            <a:off x="56747" y="4797152"/>
            <a:ext cx="972108" cy="7614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1"/>
          <a:stretch/>
        </p:blipFill>
        <p:spPr>
          <a:xfrm>
            <a:off x="60984" y="5805336"/>
            <a:ext cx="868653" cy="64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4" y="2790707"/>
            <a:ext cx="732262" cy="7823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1844824"/>
            <a:ext cx="857875" cy="8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" grpId="0" animBg="1"/>
      <p:bldP spid="5" grpId="0" animBg="1"/>
      <p:bldP spid="6" grpId="0" animBg="1"/>
      <p:bldP spid="7" grpId="0" animBg="1"/>
      <p:bldP spid="13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399362" y="1232756"/>
            <a:ext cx="87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Kdy je prováděná činnost výzkumem a vývojem?</a:t>
            </a:r>
            <a:endParaRPr lang="en-GB" b="1" dirty="0"/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107505" y="116632"/>
            <a:ext cx="880566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dirty="0">
                <a:solidFill>
                  <a:schemeClr val="accent1"/>
                </a:solidFill>
              </a:rPr>
              <a:t>Podporované aktivity = </a:t>
            </a:r>
            <a:r>
              <a:rPr lang="cs-CZ" sz="3200" b="1" dirty="0" err="1">
                <a:solidFill>
                  <a:schemeClr val="accent1"/>
                </a:solidFill>
              </a:rPr>
              <a:t>VaV</a:t>
            </a:r>
            <a:endParaRPr lang="cs-CZ" sz="3200" b="1" dirty="0">
              <a:solidFill>
                <a:schemeClr val="accent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167844" y="1772816"/>
            <a:ext cx="2808312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Není AV a EV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992315" y="1775261"/>
            <a:ext cx="2920853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Je AV a EV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167844" y="2265190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Digitalizace umělecké sbírky za účelem její správy a prezentace na webu jako součást rozvoje kulturní instituce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976157" y="2265190"/>
            <a:ext cx="2888820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Nové technické řešení pro digitalizaci umělecké sbírky a vývoj mobilní aplikace pro prezentaci podobných druhů sbírek.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151686" y="3323310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Zpětná analýza účinnosti zavedené technologie pro novou akustiku hudebního nástroje jako prostředku k získání zpětné vazby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008331" y="3295848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Nová interpretace zjištěných nesrovnalostí za účelem</a:t>
            </a:r>
            <a:r>
              <a:rPr lang="en-GB" sz="1400" dirty="0" smtClean="0"/>
              <a:t> </a:t>
            </a:r>
            <a:r>
              <a:rPr lang="en-GB" sz="1400" dirty="0" err="1"/>
              <a:t>vývoje</a:t>
            </a:r>
            <a:r>
              <a:rPr lang="en-GB" sz="1400" dirty="0"/>
              <a:t> </a:t>
            </a:r>
            <a:r>
              <a:rPr lang="en-GB" sz="1400" dirty="0" err="1"/>
              <a:t>nových</a:t>
            </a:r>
            <a:r>
              <a:rPr lang="en-GB" sz="1400" dirty="0"/>
              <a:t> </a:t>
            </a:r>
            <a:r>
              <a:rPr lang="cs-CZ" sz="1400" dirty="0" smtClean="0"/>
              <a:t>řešení</a:t>
            </a:r>
            <a:r>
              <a:rPr lang="en-GB" sz="1400" dirty="0" smtClean="0"/>
              <a:t> </a:t>
            </a:r>
            <a:r>
              <a:rPr lang="en-GB" sz="1400" dirty="0" err="1"/>
              <a:t>vztahujících</a:t>
            </a:r>
            <a:r>
              <a:rPr lang="en-GB" sz="1400" dirty="0"/>
              <a:t> </a:t>
            </a:r>
            <a:r>
              <a:rPr lang="en-GB" sz="1400" dirty="0" smtClean="0"/>
              <a:t>se</a:t>
            </a:r>
            <a:r>
              <a:rPr lang="cs-CZ" sz="1400" dirty="0" smtClean="0"/>
              <a:t>         </a:t>
            </a:r>
            <a:r>
              <a:rPr lang="en-GB" sz="1400" dirty="0" smtClean="0"/>
              <a:t> </a:t>
            </a:r>
            <a:r>
              <a:rPr lang="cs-CZ" sz="1400" dirty="0" smtClean="0"/>
              <a:t>k zavedené akustické technologii.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203848" y="4425430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Odborná příprava zaměstnanců městských úřadů za účelem lepšího zpracování existujících velkých dat o demografickém složení obyvatel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88697" y="4425430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 smtClean="0">
                <a:solidFill>
                  <a:prstClr val="black"/>
                </a:solidFill>
              </a:rPr>
              <a:t>Nové metody školení zaměstnanců městských úřadů za účelem zpracování velkých dat                      o demografickém složení obyvatel.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203848" y="5445434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cs-CZ" sz="1400" dirty="0"/>
              <a:t>V</a:t>
            </a:r>
            <a:r>
              <a:rPr lang="en-GB" sz="1400" dirty="0" err="1" smtClean="0"/>
              <a:t>ýzkum</a:t>
            </a:r>
            <a:r>
              <a:rPr lang="en-GB" sz="1400" dirty="0" smtClean="0"/>
              <a:t> </a:t>
            </a:r>
            <a:r>
              <a:rPr lang="en-GB" sz="1400" dirty="0" err="1"/>
              <a:t>ekonomické</a:t>
            </a:r>
            <a:r>
              <a:rPr lang="en-GB" sz="1400" dirty="0"/>
              <a:t> </a:t>
            </a:r>
            <a:r>
              <a:rPr lang="en-GB" sz="1400" dirty="0" err="1"/>
              <a:t>teorie</a:t>
            </a:r>
            <a:r>
              <a:rPr lang="en-GB" sz="1400" dirty="0"/>
              <a:t>, </a:t>
            </a:r>
            <a:r>
              <a:rPr lang="en-GB" sz="1400" dirty="0" err="1"/>
              <a:t>která</a:t>
            </a:r>
            <a:r>
              <a:rPr lang="en-GB" sz="1400" dirty="0"/>
              <a:t> se </a:t>
            </a:r>
            <a:r>
              <a:rPr lang="en-GB" sz="1400" dirty="0" err="1"/>
              <a:t>zaměřuje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 smtClean="0"/>
              <a:t>zjištění</a:t>
            </a:r>
            <a:r>
              <a:rPr lang="cs-CZ" sz="1400" dirty="0" smtClean="0"/>
              <a:t>, co určuje regionální rozdíly v ekonomickém růstu.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088696" y="5447546"/>
            <a:ext cx="2824471" cy="861774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GB" sz="1400" dirty="0" err="1"/>
              <a:t>Analýza</a:t>
            </a:r>
            <a:r>
              <a:rPr lang="en-GB" sz="1400" dirty="0"/>
              <a:t> </a:t>
            </a:r>
            <a:r>
              <a:rPr lang="en-GB" sz="1400" dirty="0" err="1"/>
              <a:t>zvláštního</a:t>
            </a:r>
            <a:r>
              <a:rPr lang="en-GB" sz="1400" dirty="0"/>
              <a:t> </a:t>
            </a:r>
            <a:r>
              <a:rPr lang="en-GB" sz="1400" dirty="0" err="1"/>
              <a:t>regionálního</a:t>
            </a:r>
            <a:r>
              <a:rPr lang="en-GB" sz="1400" dirty="0"/>
              <a:t> </a:t>
            </a:r>
            <a:r>
              <a:rPr lang="en-GB" sz="1400" dirty="0" err="1"/>
              <a:t>případu</a:t>
            </a:r>
            <a:r>
              <a:rPr lang="en-GB" sz="1400" dirty="0"/>
              <a:t> </a:t>
            </a:r>
            <a:r>
              <a:rPr lang="en-GB" sz="1400" dirty="0" smtClean="0"/>
              <a:t>s </a:t>
            </a:r>
            <a:r>
              <a:rPr lang="en-GB" sz="1400" dirty="0" err="1"/>
              <a:t>cílem</a:t>
            </a:r>
            <a:r>
              <a:rPr lang="en-GB" sz="1400" dirty="0"/>
              <a:t> </a:t>
            </a:r>
            <a:r>
              <a:rPr lang="en-GB" sz="1400" dirty="0" err="1"/>
              <a:t>navrhnout</a:t>
            </a:r>
            <a:r>
              <a:rPr lang="en-GB" sz="1400" dirty="0"/>
              <a:t> </a:t>
            </a:r>
            <a:r>
              <a:rPr lang="en-GB" sz="1400" dirty="0" err="1"/>
              <a:t>nástroje</a:t>
            </a:r>
            <a:r>
              <a:rPr lang="en-GB" sz="1400" dirty="0"/>
              <a:t> </a:t>
            </a:r>
            <a:r>
              <a:rPr lang="en-GB" sz="1400" dirty="0" err="1"/>
              <a:t>hospodářské</a:t>
            </a:r>
            <a:r>
              <a:rPr lang="en-GB" sz="1400" dirty="0"/>
              <a:t> </a:t>
            </a:r>
            <a:r>
              <a:rPr lang="en-GB" sz="1400" dirty="0" err="1"/>
              <a:t>politiky</a:t>
            </a:r>
            <a:r>
              <a:rPr lang="en-GB" sz="1400" dirty="0"/>
              <a:t> </a:t>
            </a:r>
            <a:r>
              <a:rPr lang="en-GB" sz="1400" dirty="0" err="1"/>
              <a:t>tak</a:t>
            </a:r>
            <a:r>
              <a:rPr lang="en-GB" sz="1400" dirty="0"/>
              <a:t>, aby </a:t>
            </a:r>
            <a:r>
              <a:rPr lang="en-GB" sz="1400" dirty="0" err="1"/>
              <a:t>byl</a:t>
            </a:r>
            <a:r>
              <a:rPr lang="en-GB" sz="1400" dirty="0"/>
              <a:t> region </a:t>
            </a:r>
            <a:r>
              <a:rPr lang="en-GB" sz="1400" dirty="0" err="1"/>
              <a:t>podpořen</a:t>
            </a:r>
            <a:r>
              <a:rPr lang="en-GB" sz="1400" dirty="0"/>
              <a:t> v </a:t>
            </a:r>
            <a:r>
              <a:rPr lang="en-GB" sz="1400" dirty="0" err="1" smtClean="0"/>
              <a:t>růstu</a:t>
            </a:r>
            <a:r>
              <a:rPr lang="cs-CZ" sz="1400" dirty="0" smtClean="0"/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03548" y="2372911"/>
            <a:ext cx="21085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Příklad 1</a:t>
            </a:r>
          </a:p>
          <a:p>
            <a:r>
              <a:rPr lang="cs-CZ" b="1" dirty="0" smtClean="0">
                <a:solidFill>
                  <a:sysClr val="windowText" lastClr="000000"/>
                </a:solidFill>
              </a:rPr>
              <a:t>DIGITALIZACE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 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87388" y="3401655"/>
            <a:ext cx="21085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Příklad 2</a:t>
            </a:r>
          </a:p>
          <a:p>
            <a:r>
              <a:rPr lang="cs-CZ" b="1" dirty="0" smtClean="0">
                <a:solidFill>
                  <a:sysClr val="windowText" lastClr="000000"/>
                </a:solidFill>
              </a:rPr>
              <a:t>TECHNOLOGIE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03548" y="4563178"/>
            <a:ext cx="21085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Příklad 3</a:t>
            </a:r>
          </a:p>
          <a:p>
            <a:r>
              <a:rPr lang="cs-CZ" b="1" dirty="0" smtClean="0">
                <a:solidFill>
                  <a:sysClr val="windowText" lastClr="000000"/>
                </a:solidFill>
              </a:rPr>
              <a:t>VZDĚLÁVÁNÍ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16236" y="5578712"/>
            <a:ext cx="21085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Příklad 4</a:t>
            </a:r>
          </a:p>
          <a:p>
            <a:r>
              <a:rPr lang="cs-CZ" b="1" dirty="0" smtClean="0">
                <a:solidFill>
                  <a:sysClr val="windowText" lastClr="000000"/>
                </a:solidFill>
              </a:rPr>
              <a:t>POLITIKA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 descr="Výsledek obrázku pro dele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4" y="2372911"/>
            <a:ext cx="23985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Výsledek obrázku pro dele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71" y="3401655"/>
            <a:ext cx="23985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Výsledek obrázku pro dele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96" y="4455456"/>
            <a:ext cx="23985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Výsledek obrázku pro dele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90" y="5470990"/>
            <a:ext cx="2398500" cy="7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86900" y="120199"/>
            <a:ext cx="8805600" cy="67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3200">
                <a:solidFill>
                  <a:srgbClr val="F03741"/>
                </a:solidFill>
              </a:rPr>
              <a:t>Podporované druhy výsledků</a:t>
            </a:r>
          </a:p>
        </p:txBody>
      </p:sp>
      <p:grpSp>
        <p:nvGrpSpPr>
          <p:cNvPr id="665" name="Shape 665"/>
          <p:cNvGrpSpPr/>
          <p:nvPr/>
        </p:nvGrpSpPr>
        <p:grpSpPr>
          <a:xfrm>
            <a:off x="287524" y="1124744"/>
            <a:ext cx="2628300" cy="944740"/>
            <a:chOff x="287524" y="2076891"/>
            <a:chExt cx="2628300" cy="944740"/>
          </a:xfrm>
        </p:grpSpPr>
        <p:sp>
          <p:nvSpPr>
            <p:cNvPr id="666" name="Shape 666"/>
            <p:cNvSpPr txBox="1"/>
            <p:nvPr/>
          </p:nvSpPr>
          <p:spPr>
            <a:xfrm>
              <a:off x="287524" y="2076891"/>
              <a:ext cx="2628300" cy="400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RIV</a:t>
              </a:r>
            </a:p>
          </p:txBody>
        </p:sp>
        <p:sp>
          <p:nvSpPr>
            <p:cNvPr id="667" name="Shape 667"/>
            <p:cNvSpPr txBox="1"/>
            <p:nvPr/>
          </p:nvSpPr>
          <p:spPr>
            <a:xfrm>
              <a:off x="287524" y="2436931"/>
              <a:ext cx="26283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6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Registr informací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6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 výsledcích </a:t>
              </a:r>
            </a:p>
          </p:txBody>
        </p:sp>
      </p:grpSp>
      <p:grpSp>
        <p:nvGrpSpPr>
          <p:cNvPr id="668" name="Shape 668"/>
          <p:cNvGrpSpPr/>
          <p:nvPr/>
        </p:nvGrpSpPr>
        <p:grpSpPr>
          <a:xfrm>
            <a:off x="6264480" y="1124745"/>
            <a:ext cx="2628000" cy="944739"/>
            <a:chOff x="3636100" y="2081533"/>
            <a:chExt cx="2628000" cy="944739"/>
          </a:xfrm>
        </p:grpSpPr>
        <p:sp>
          <p:nvSpPr>
            <p:cNvPr id="669" name="Shape 669"/>
            <p:cNvSpPr txBox="1"/>
            <p:nvPr/>
          </p:nvSpPr>
          <p:spPr>
            <a:xfrm>
              <a:off x="3636100" y="2081533"/>
              <a:ext cx="2628000" cy="400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RUV</a:t>
              </a:r>
            </a:p>
          </p:txBody>
        </p:sp>
        <p:sp>
          <p:nvSpPr>
            <p:cNvPr id="670" name="Shape 670"/>
            <p:cNvSpPr txBox="1"/>
            <p:nvPr/>
          </p:nvSpPr>
          <p:spPr>
            <a:xfrm>
              <a:off x="3636100" y="2441572"/>
              <a:ext cx="2628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6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Registr uměleckých výstupů</a:t>
              </a:r>
            </a:p>
          </p:txBody>
        </p:sp>
      </p:grpSp>
      <p:grpSp>
        <p:nvGrpSpPr>
          <p:cNvPr id="671" name="Shape 671"/>
          <p:cNvGrpSpPr/>
          <p:nvPr/>
        </p:nvGrpSpPr>
        <p:grpSpPr>
          <a:xfrm>
            <a:off x="2915815" y="1129180"/>
            <a:ext cx="3348299" cy="909704"/>
            <a:chOff x="5940355" y="2081533"/>
            <a:chExt cx="3348299" cy="909704"/>
          </a:xfrm>
        </p:grpSpPr>
        <p:sp>
          <p:nvSpPr>
            <p:cNvPr id="672" name="Shape 672"/>
            <p:cNvSpPr txBox="1"/>
            <p:nvPr/>
          </p:nvSpPr>
          <p:spPr>
            <a:xfrm>
              <a:off x="6300396" y="2081533"/>
              <a:ext cx="2628000" cy="400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OSTATNÍ</a:t>
              </a:r>
            </a:p>
          </p:txBody>
        </p:sp>
        <p:sp>
          <p:nvSpPr>
            <p:cNvPr id="673" name="Shape 673"/>
            <p:cNvSpPr txBox="1"/>
            <p:nvPr/>
          </p:nvSpPr>
          <p:spPr>
            <a:xfrm>
              <a:off x="5940355" y="2437137"/>
              <a:ext cx="3348299" cy="55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6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RIV „O“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4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ostatní výsledky </a:t>
              </a:r>
              <a:r>
                <a:rPr lang="cs-CZ" sz="1400" b="1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VaVaI</a:t>
              </a:r>
              <a:endParaRPr lang="cs-CZ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74" name="Shape 674"/>
          <p:cNvSpPr/>
          <p:nvPr/>
        </p:nvSpPr>
        <p:spPr>
          <a:xfrm>
            <a:off x="287525" y="2024851"/>
            <a:ext cx="2628300" cy="327635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 – patent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 – průmyslový a užitný vzor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 – prototyp, funkční vzorek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 – předpis, norma, směrnice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 – cert. metodiky a mapy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 – software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Vsouhrn –výzkumná zpráva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– audiovizuální tvorba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 – uspořádání konference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– uspořádání workshopu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 – uspořádání výstavy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 – recenzovaný odborný článek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 – odborná kniha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 – kapitola v odborné knize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– ostatní výsledky</a:t>
            </a:r>
          </a:p>
        </p:txBody>
      </p:sp>
      <p:sp>
        <p:nvSpPr>
          <p:cNvPr id="675" name="Shape 675"/>
          <p:cNvSpPr/>
          <p:nvPr/>
        </p:nvSpPr>
        <p:spPr>
          <a:xfrm>
            <a:off x="6264200" y="2023476"/>
            <a:ext cx="2628300" cy="32777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(…prostřednictvím činnosti výzkumu, vývoje a inovací):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Architektura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Audiovize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Design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Hudba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Literatura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Scénická umění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Výtvarná umění</a:t>
            </a:r>
          </a:p>
        </p:txBody>
      </p:sp>
      <p:sp>
        <p:nvSpPr>
          <p:cNvPr id="676" name="Shape 676"/>
          <p:cNvSpPr/>
          <p:nvPr/>
        </p:nvSpPr>
        <p:spPr>
          <a:xfrm>
            <a:off x="3275850" y="2031802"/>
            <a:ext cx="2628300" cy="326940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Aplikace ICT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Herní simulace a trenažéry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Počítačová hra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Datové struktury a soubory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Algoritmus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Prototyp hardware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Vnímatelné vlastnosti produktu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Světelný a zvukový design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Slovník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Kritická edice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Učebnice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Didaktická metoda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Didaktická pomůcka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Psychodiagnostická metoda</a:t>
            </a:r>
          </a:p>
          <a:p>
            <a:pPr marL="176212" marR="0" lvl="0" indent="-17621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Založení podniku (start up, </a:t>
            </a:r>
            <a:r>
              <a:rPr lang="cs-CZ" sz="13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včetně </a:t>
            </a: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spin </a:t>
            </a:r>
            <a:r>
              <a:rPr lang="cs-CZ" sz="13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off</a:t>
            </a: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cs-CZ" sz="13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… atd</a:t>
            </a:r>
            <a:r>
              <a:rPr lang="cs-CZ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215516" y="5229200"/>
            <a:ext cx="8676964" cy="13407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cs-CZ" sz="1400" b="1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Výstupem sice může být “cokoliv užitečného”, ale ne leccos. Výstup musí být </a:t>
            </a:r>
          </a:p>
          <a:p>
            <a:pPr marL="228600" lvl="0" indent="-228600" algn="ctr">
              <a:buAutoNum type="arabicPeriod"/>
            </a:pPr>
            <a:r>
              <a:rPr lang="cs-CZ" sz="1400" b="1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produktem činností výzkumu a vývoje (AV/EV), </a:t>
            </a:r>
          </a:p>
          <a:p>
            <a:pPr marL="228600" lvl="0" indent="-228600" algn="ctr">
              <a:buAutoNum type="arabicPeriod"/>
            </a:pPr>
            <a:r>
              <a:rPr lang="cs-CZ" sz="1400" b="1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celistvý, resp. nerozpadat se na fragmenty zúčastněných oborů,  </a:t>
            </a:r>
          </a:p>
          <a:p>
            <a:pPr marL="228600" lvl="0" indent="-228600" algn="ctr">
              <a:buAutoNum type="arabicPeriod"/>
            </a:pPr>
            <a:r>
              <a:rPr lang="cs-CZ" sz="1400" b="1" dirty="0">
                <a:solidFill>
                  <a:schemeClr val="accent6"/>
                </a:solidFill>
                <a:ea typeface="Cambria"/>
                <a:cs typeface="Cambria"/>
                <a:sym typeface="Cambria"/>
              </a:rPr>
              <a:t>takového druhu a množství, jak vyžaduje logika a cíle projektu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5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Uvedené </a:t>
            </a:r>
            <a:r>
              <a:rPr lang="cs-CZ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výsledky musí splňovat podmínky stanovené Metodikou hodnocení výsledků výzkumných organizací a hodnocení výsledků ukončených programů</a:t>
            </a:r>
            <a:r>
              <a:rPr lang="cs-CZ" sz="1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cs-CZ" sz="1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5609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8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92987" cy="1052736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Aplikační garant </a:t>
            </a:r>
            <a:br>
              <a:rPr lang="cs-CZ" sz="3200" dirty="0" smtClean="0"/>
            </a:br>
            <a:r>
              <a:rPr lang="cs-CZ" sz="3200" dirty="0" smtClean="0"/>
              <a:t>a jeho role v projektu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57063" y="1160748"/>
            <a:ext cx="687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</a:rPr>
              <a:t>Zapojení aplikačního garanta do projektu</a:t>
            </a:r>
          </a:p>
        </p:txBody>
      </p:sp>
      <p:sp>
        <p:nvSpPr>
          <p:cNvPr id="31" name="Zástupný symbol pro obsah 1"/>
          <p:cNvSpPr txBox="1">
            <a:spLocks/>
          </p:cNvSpPr>
          <p:nvPr/>
        </p:nvSpPr>
        <p:spPr>
          <a:xfrm>
            <a:off x="251519" y="1628800"/>
            <a:ext cx="8640961" cy="1728192"/>
          </a:xfrm>
          <a:prstGeom prst="rect">
            <a:avLst/>
          </a:prstGeom>
          <a:solidFill>
            <a:srgbClr val="FFF5F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cs-CZ" sz="1800" b="1" dirty="0" smtClean="0">
                <a:solidFill>
                  <a:schemeClr val="accent6"/>
                </a:solidFill>
                <a:latin typeface="+mj-lt"/>
                <a:cs typeface="Cambria"/>
                <a:sym typeface="Arial"/>
              </a:rPr>
              <a:t>PŘÍPRAVA PROJEKTU</a:t>
            </a:r>
            <a:r>
              <a:rPr lang="cs-CZ" sz="1800" b="1" dirty="0" smtClean="0">
                <a:solidFill>
                  <a:srgbClr val="FF0000"/>
                </a:solidFill>
                <a:latin typeface="+mj-lt"/>
                <a:cs typeface="Cambria"/>
                <a:sym typeface="Arial"/>
              </a:rPr>
              <a:t>	</a:t>
            </a:r>
          </a:p>
          <a:p>
            <a:pPr indent="-285750"/>
            <a:r>
              <a:rPr lang="cs-CZ" sz="1600" b="1" spc="-30" dirty="0" err="1" smtClean="0">
                <a:solidFill>
                  <a:schemeClr val="accent6"/>
                </a:solidFill>
                <a:latin typeface="+mj-lt"/>
              </a:rPr>
              <a:t>Matchmaking</a:t>
            </a:r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: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AG kontaktuje fakultu, VŠ kontaktuje AG, podnik kontaktuje VO, konsorcium kontaktuje AG, AG kontaktuje podnik a společně pak další VO atp.</a:t>
            </a:r>
          </a:p>
          <a:p>
            <a:pPr indent="-285750"/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Komunikace: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precizace obsahu projektu, způsobu a míry zapojení, metod a druhu hlavního výstupu v </a:t>
            </a:r>
            <a:r>
              <a:rPr lang="cs-CZ" sz="1600" b="1" spc="-30" dirty="0" err="1" smtClean="0">
                <a:solidFill>
                  <a:sysClr val="windowText" lastClr="000000"/>
                </a:solidFill>
                <a:latin typeface="+mj-lt"/>
              </a:rPr>
              <a:t>LoI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, smlouvě o smlouvě budoucí, memorandu nebo v jiném dokumentu,                 ze kterého je výše uvedené zřejmé.</a:t>
            </a:r>
          </a:p>
          <a:p>
            <a:pPr marL="57150" indent="0">
              <a:buNone/>
            </a:pPr>
            <a:endParaRPr lang="cs-CZ" sz="800" b="1" spc="-30" dirty="0" smtClean="0">
              <a:solidFill>
                <a:sysClr val="windowText" lastClr="000000"/>
              </a:solidFill>
              <a:latin typeface="+mj-lt"/>
            </a:endParaRPr>
          </a:p>
          <a:p>
            <a:pPr marL="57150" indent="0">
              <a:buNone/>
            </a:pPr>
            <a:endParaRPr lang="cs-CZ" sz="1600" b="1" spc="-3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Zástupný symbol pro obsah 1"/>
          <p:cNvSpPr txBox="1">
            <a:spLocks/>
          </p:cNvSpPr>
          <p:nvPr/>
        </p:nvSpPr>
        <p:spPr>
          <a:xfrm>
            <a:off x="240171" y="3465004"/>
            <a:ext cx="8640961" cy="2016224"/>
          </a:xfrm>
          <a:prstGeom prst="rect">
            <a:avLst/>
          </a:prstGeom>
          <a:solidFill>
            <a:srgbClr val="FFF5F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cs-CZ" sz="1800" b="1" spc="-30" dirty="0" smtClean="0">
                <a:solidFill>
                  <a:schemeClr val="accent6"/>
                </a:solidFill>
                <a:latin typeface="+mj-lt"/>
              </a:rPr>
              <a:t>REALIZACE PROJEKTU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	</a:t>
            </a:r>
          </a:p>
          <a:p>
            <a:pPr indent="-285750"/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Způsob zapojení: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dodání vstupů, metodická participace, zpětná vazba, minimalizace rizik a spoluřešení těch vzniklých, pilotování, přemostění mezi řešiteli a cílovou skupinou apod. </a:t>
            </a:r>
          </a:p>
          <a:p>
            <a:pPr indent="-285750"/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Míra zapojení: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pravidelné konzultace, nárazová participace, zhuštěná spolupráce v určitém období tvorby výstupu  atp.</a:t>
            </a:r>
            <a:r>
              <a:rPr lang="cs-CZ" sz="1600" b="1" spc="-30" dirty="0">
                <a:solidFill>
                  <a:schemeClr val="accent6"/>
                </a:solidFill>
                <a:latin typeface="+mj-lt"/>
              </a:rPr>
              <a:t> </a:t>
            </a:r>
            <a:endParaRPr lang="cs-CZ" sz="1600" b="1" spc="-30" dirty="0" smtClean="0">
              <a:solidFill>
                <a:schemeClr val="accent6"/>
              </a:solidFill>
              <a:latin typeface="+mj-lt"/>
            </a:endParaRPr>
          </a:p>
          <a:p>
            <a:pPr indent="-285750"/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Vyjádření </a:t>
            </a:r>
            <a:r>
              <a:rPr lang="cs-CZ" sz="1600" b="1" spc="-30" dirty="0">
                <a:solidFill>
                  <a:schemeClr val="accent6"/>
                </a:solidFill>
                <a:latin typeface="+mj-lt"/>
              </a:rPr>
              <a:t>k projektu: </a:t>
            </a:r>
            <a:r>
              <a:rPr lang="cs-CZ" sz="1600" b="1" spc="-30" dirty="0">
                <a:solidFill>
                  <a:sysClr val="windowText" lastClr="000000"/>
                </a:solidFill>
                <a:latin typeface="+mj-lt"/>
              </a:rPr>
              <a:t>Dohoda o změnovém řízení stran hlavního výstupu, vyjádření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              k </a:t>
            </a:r>
            <a:r>
              <a:rPr lang="cs-CZ" sz="1600" b="1" spc="-30" dirty="0">
                <a:solidFill>
                  <a:sysClr val="windowText" lastClr="000000"/>
                </a:solidFill>
                <a:latin typeface="+mj-lt"/>
              </a:rPr>
              <a:t>závěrečné zprávě včetně implementačního plánu.</a:t>
            </a:r>
          </a:p>
          <a:p>
            <a:pPr indent="-285750"/>
            <a:endParaRPr lang="cs-CZ" sz="1600" b="1" spc="-30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262619" y="5589240"/>
            <a:ext cx="8640961" cy="936104"/>
          </a:xfrm>
          <a:prstGeom prst="rect">
            <a:avLst/>
          </a:prstGeom>
          <a:solidFill>
            <a:srgbClr val="FFF5F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cs-CZ" sz="1800" b="1" spc="-30" dirty="0" smtClean="0">
                <a:solidFill>
                  <a:schemeClr val="accent6"/>
                </a:solidFill>
                <a:latin typeface="+mj-lt"/>
              </a:rPr>
              <a:t>PO SKONČENÍ PROJEKTU</a:t>
            </a:r>
          </a:p>
          <a:p>
            <a:pPr indent="-285750"/>
            <a:r>
              <a:rPr lang="cs-CZ" sz="1600" b="1" spc="-30" dirty="0" smtClean="0">
                <a:solidFill>
                  <a:schemeClr val="accent6"/>
                </a:solidFill>
                <a:latin typeface="+mj-lt"/>
              </a:rPr>
              <a:t>Využívání výstupu: </a:t>
            </a:r>
            <a:r>
              <a:rPr lang="cs-CZ" sz="1600" b="1" spc="-30" dirty="0" smtClean="0">
                <a:solidFill>
                  <a:sysClr val="windowText" lastClr="000000"/>
                </a:solidFill>
                <a:latin typeface="+mj-lt"/>
              </a:rPr>
              <a:t>zaškolení, způsob evaluace, zpětná vazba řešitelskému týmu                       o osvědčení výstupu v praxi, součinnost při PR projektu atp.</a:t>
            </a:r>
            <a:endParaRPr lang="cs-CZ" sz="1600" b="1" spc="-3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tlCol="0" anchor="ctr"/>
      <a:lstStyle>
        <a:defPPr algn="ctr">
          <a:defRPr sz="12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AČR červená">
  <a:themeElements>
    <a:clrScheme name="TAČR červené">
      <a:dk1>
        <a:sysClr val="windowText" lastClr="000000"/>
      </a:dk1>
      <a:lt1>
        <a:sysClr val="window" lastClr="FFFFFF"/>
      </a:lt1>
      <a:dk2>
        <a:srgbClr val="F03741"/>
      </a:dk2>
      <a:lt2>
        <a:srgbClr val="F9ADAD"/>
      </a:lt2>
      <a:accent1>
        <a:srgbClr val="F03741"/>
      </a:accent1>
      <a:accent2>
        <a:srgbClr val="F9ADAD"/>
      </a:accent2>
      <a:accent3>
        <a:srgbClr val="FBD1D3"/>
      </a:accent3>
      <a:accent4>
        <a:srgbClr val="595959"/>
      </a:accent4>
      <a:accent5>
        <a:srgbClr val="7F7F7F"/>
      </a:accent5>
      <a:accent6>
        <a:srgbClr val="A5A5A5"/>
      </a:accent6>
      <a:hlink>
        <a:srgbClr val="D8D8D8"/>
      </a:hlink>
      <a:folHlink>
        <a:srgbClr val="F2F2F2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AČR červená">
  <a:themeElements>
    <a:clrScheme name="TAČR červené">
      <a:dk1>
        <a:sysClr val="windowText" lastClr="000000"/>
      </a:dk1>
      <a:lt1>
        <a:sysClr val="window" lastClr="FFFFFF"/>
      </a:lt1>
      <a:dk2>
        <a:srgbClr val="F03741"/>
      </a:dk2>
      <a:lt2>
        <a:srgbClr val="F9ADAD"/>
      </a:lt2>
      <a:accent1>
        <a:srgbClr val="F03741"/>
      </a:accent1>
      <a:accent2>
        <a:srgbClr val="F9ADAD"/>
      </a:accent2>
      <a:accent3>
        <a:srgbClr val="FBD1D3"/>
      </a:accent3>
      <a:accent4>
        <a:srgbClr val="595959"/>
      </a:accent4>
      <a:accent5>
        <a:srgbClr val="7F7F7F"/>
      </a:accent5>
      <a:accent6>
        <a:srgbClr val="A5A5A5"/>
      </a:accent6>
      <a:hlink>
        <a:srgbClr val="D8D8D8"/>
      </a:hlink>
      <a:folHlink>
        <a:srgbClr val="F2F2F2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</Template>
  <TotalTime>55036</TotalTime>
  <Words>4143</Words>
  <Application>Microsoft Office PowerPoint</Application>
  <PresentationFormat>Předvádění na obrazovce (4:3)</PresentationFormat>
  <Paragraphs>763</Paragraphs>
  <Slides>46</Slides>
  <Notes>37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Šablona_prezentace</vt:lpstr>
      <vt:lpstr>TAČR červená</vt:lpstr>
      <vt:lpstr>3_TAČR červená</vt:lpstr>
      <vt:lpstr>Prezentace aplikace PowerPoint</vt:lpstr>
      <vt:lpstr>Seminář k programu ÉTA</vt:lpstr>
      <vt:lpstr>Část I. Účel programu aneb objasnění toho, jaké návrhy projektů program ÉTA uvítá</vt:lpstr>
      <vt:lpstr>Účel</vt:lpstr>
      <vt:lpstr>Cíl</vt:lpstr>
      <vt:lpstr>Prezentace aplikace PowerPoint</vt:lpstr>
      <vt:lpstr>Prezentace aplikace PowerPoint</vt:lpstr>
      <vt:lpstr>Podporované druhy výsledků</vt:lpstr>
      <vt:lpstr>Aplikační garant  a jeho role v projektu</vt:lpstr>
      <vt:lpstr>Zúčastněné subjekty</vt:lpstr>
      <vt:lpstr>Uplatnění výstupů projektu</vt:lpstr>
      <vt:lpstr>Výzkumné metody</vt:lpstr>
      <vt:lpstr>Zaměření</vt:lpstr>
      <vt:lpstr>Oborové zaměření projektů </vt:lpstr>
      <vt:lpstr>Schéma projektu </vt:lpstr>
      <vt:lpstr>Principy projektu</vt:lpstr>
      <vt:lpstr>Prezentace aplikace PowerPoint</vt:lpstr>
      <vt:lpstr>Věděli jste, že…</vt:lpstr>
      <vt:lpstr>Kapitola II. Aplikační garanti aneb podmínky navázání partnerství s resorty a úřady</vt:lpstr>
      <vt:lpstr>Aplikační garant - MD</vt:lpstr>
      <vt:lpstr>Aplikační garant - MPSV</vt:lpstr>
      <vt:lpstr>Aplikační garant - ÚV ČR</vt:lpstr>
      <vt:lpstr>Aplikační garant - ÚV</vt:lpstr>
      <vt:lpstr>Aplikační garant - ÚV</vt:lpstr>
      <vt:lpstr>Kapitola III. Podání návrhu projektu</vt:lpstr>
      <vt:lpstr>Základní informace</vt:lpstr>
      <vt:lpstr>Základní informace o 1. veřejné soutěži </vt:lpstr>
      <vt:lpstr>1. veřejná soutěž programu ÉTA</vt:lpstr>
      <vt:lpstr>Doba řešení projektu</vt:lpstr>
      <vt:lpstr>Soutěžní lhůta</vt:lpstr>
      <vt:lpstr>Jak podat/odeslat návrh projektu</vt:lpstr>
      <vt:lpstr>Prokázání způsobilosti uchazeče </vt:lpstr>
      <vt:lpstr>Prokázání způsobilosti uchazeče </vt:lpstr>
      <vt:lpstr>Návrh projektu</vt:lpstr>
      <vt:lpstr>Návrh projektu</vt:lpstr>
      <vt:lpstr>Návrh projektu</vt:lpstr>
      <vt:lpstr>Povinné přílohy</vt:lpstr>
      <vt:lpstr>Na co si dát pozor při vyplňování  návrhu projektu</vt:lpstr>
      <vt:lpstr>Důležité během vyplňování návrhu projektu</vt:lpstr>
      <vt:lpstr>Hodnoticí proces</vt:lpstr>
      <vt:lpstr>Helpdesk</vt:lpstr>
      <vt:lpstr>Seznam doporučených dokumentů</vt:lpstr>
      <vt:lpstr>Prezentace aplikace PowerPoint</vt:lpstr>
      <vt:lpstr>Diskuse</vt:lpstr>
      <vt:lpstr>Prezentace aplikace PowerPoint</vt:lpstr>
      <vt:lpstr>Děkuji za pozornost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Anna Veselská</cp:lastModifiedBy>
  <cp:revision>626</cp:revision>
  <cp:lastPrinted>2017-06-06T09:14:12Z</cp:lastPrinted>
  <dcterms:created xsi:type="dcterms:W3CDTF">2016-01-19T13:27:07Z</dcterms:created>
  <dcterms:modified xsi:type="dcterms:W3CDTF">2017-09-05T08:46:31Z</dcterms:modified>
</cp:coreProperties>
</file>